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287" r:id="rId46"/>
    <p:sldId id="288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1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E572-E3C3-F548-8775-EA8E4E92C008}" type="datetimeFigureOut">
              <a:rPr lang="en-US" smtClean="0"/>
              <a:t>06/09/14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E410-CBB8-184E-AF46-B2E2D60B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2:EIGRP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1.It is an IGP protocol and known as a Hybrid protocol.</a:t>
            </a:r>
          </a:p>
          <a:p>
            <a:pPr marL="0" indent="0">
              <a:buNone/>
            </a:pPr>
            <a:r>
              <a:rPr lang="en-US" sz="3400" dirty="0" smtClean="0"/>
              <a:t>2.It is a Cisco proprietary protocol.</a:t>
            </a:r>
          </a:p>
          <a:p>
            <a:pPr marL="0" indent="0">
              <a:buNone/>
            </a:pPr>
            <a:r>
              <a:rPr lang="en-US" sz="3400" dirty="0"/>
              <a:t>3</a:t>
            </a:r>
            <a:r>
              <a:rPr lang="en-US" sz="3400" dirty="0" smtClean="0"/>
              <a:t>.It uses Metric Bandwidth, delay, Reliability, load and MTU to select </a:t>
            </a:r>
            <a:r>
              <a:rPr lang="en-US" sz="3400" dirty="0"/>
              <a:t>best path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r>
              <a:rPr lang="en-US" sz="3400" dirty="0" smtClean="0"/>
              <a:t>4.DUAL (Defusing Update algorithm) is used to calculate the metric. </a:t>
            </a:r>
          </a:p>
          <a:p>
            <a:pPr marL="0" indent="0">
              <a:buNone/>
            </a:pPr>
            <a:r>
              <a:rPr lang="en-US" sz="3400" dirty="0"/>
              <a:t>5</a:t>
            </a:r>
            <a:r>
              <a:rPr lang="en-US" sz="3400" dirty="0" smtClean="0"/>
              <a:t>.It supports up to 100 hop count and can be extended up to 255.</a:t>
            </a:r>
          </a:p>
          <a:p>
            <a:pPr marL="0" indent="0">
              <a:buNone/>
            </a:pPr>
            <a:r>
              <a:rPr lang="en-US" sz="3400" dirty="0"/>
              <a:t>6</a:t>
            </a:r>
            <a:r>
              <a:rPr lang="en-US" sz="3400" dirty="0" smtClean="0"/>
              <a:t>.It does load balancing up to four equal path and can do up to 16 unequal path by changing the variance command.</a:t>
            </a:r>
          </a:p>
          <a:p>
            <a:pPr marL="0" indent="0">
              <a:buNone/>
            </a:pPr>
            <a:r>
              <a:rPr lang="en-US" sz="3400" dirty="0"/>
              <a:t>7</a:t>
            </a:r>
            <a:r>
              <a:rPr lang="en-US" sz="3400" dirty="0" smtClean="0"/>
              <a:t>.It supports class less routing.</a:t>
            </a:r>
          </a:p>
          <a:p>
            <a:pPr marL="0" indent="0">
              <a:buNone/>
            </a:pPr>
            <a:r>
              <a:rPr lang="en-US" sz="3400" dirty="0"/>
              <a:t>8</a:t>
            </a:r>
            <a:r>
              <a:rPr lang="en-US" sz="3400" dirty="0" smtClean="0"/>
              <a:t>.It does auto summarization and also can do manual summarization.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1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Designated </a:t>
            </a:r>
            <a:r>
              <a:rPr lang="en-US" b="1" dirty="0"/>
              <a:t>router  </a:t>
            </a:r>
            <a:r>
              <a:rPr lang="en-US" dirty="0"/>
              <a:t>A DR is elected whenever OSPF routers are connected to the same multi-access network. Cisco likes to call these “broadcast” networks like Ethernet LAN.</a:t>
            </a:r>
          </a:p>
          <a:p>
            <a:pPr marL="0" indent="0">
              <a:buNone/>
            </a:pPr>
            <a:r>
              <a:rPr lang="en-US" b="1" dirty="0" smtClean="0"/>
              <a:t>Backup </a:t>
            </a:r>
            <a:r>
              <a:rPr lang="en-US" b="1" dirty="0"/>
              <a:t>designated router-  </a:t>
            </a:r>
            <a:r>
              <a:rPr lang="en-US" dirty="0"/>
              <a:t>A BDR is a hot standby for the  DR on multi-access links.</a:t>
            </a:r>
          </a:p>
          <a:p>
            <a:pPr marL="0" indent="0">
              <a:buNone/>
            </a:pPr>
            <a:r>
              <a:rPr lang="en-US" b="1" dirty="0" smtClean="0"/>
              <a:t>OSPF </a:t>
            </a:r>
            <a:r>
              <a:rPr lang="en-US" b="1" dirty="0"/>
              <a:t>areas-  </a:t>
            </a:r>
            <a:r>
              <a:rPr lang="en-US" dirty="0"/>
              <a:t>An OSPF area is a grouping of contiguous networks and routers. All routers  in the same area share a common Area ID.</a:t>
            </a:r>
          </a:p>
          <a:p>
            <a:pPr marL="0" indent="0">
              <a:buNone/>
            </a:pPr>
            <a:r>
              <a:rPr lang="en-US" b="1" dirty="0" smtClean="0"/>
              <a:t>Broadcast</a:t>
            </a:r>
            <a:r>
              <a:rPr lang="en-US" b="1" dirty="0"/>
              <a:t>- (multi-access)-  </a:t>
            </a:r>
            <a:r>
              <a:rPr lang="en-US" dirty="0"/>
              <a:t>Broadcast networks such as Ethernet allow multiple  devices to connect to the same network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Non</a:t>
            </a:r>
            <a:r>
              <a:rPr lang="en-US" b="1" dirty="0"/>
              <a:t>-broadcast multi-access-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networks are types such as Frame Relay, X.25, and Asynchronous Transfer Mode (ATM). These networks allow for multi-access but have no broadcast ability like Ethernet.</a:t>
            </a:r>
          </a:p>
          <a:p>
            <a:pPr marL="0" indent="0">
              <a:buNone/>
            </a:pPr>
            <a:r>
              <a:rPr lang="en-US" b="1" dirty="0" smtClean="0"/>
              <a:t>Point</a:t>
            </a:r>
            <a:r>
              <a:rPr lang="en-US" b="1" dirty="0"/>
              <a:t>-to-point -  </a:t>
            </a:r>
            <a:r>
              <a:rPr lang="en-US" dirty="0"/>
              <a:t>consisting of a direct connection between two routers that provides a single communication path.</a:t>
            </a:r>
          </a:p>
          <a:p>
            <a:pPr marL="0" indent="0">
              <a:buNone/>
            </a:pPr>
            <a:r>
              <a:rPr lang="en-US" b="1" dirty="0" smtClean="0"/>
              <a:t>Point</a:t>
            </a:r>
            <a:r>
              <a:rPr lang="en-US" b="1" dirty="0"/>
              <a:t>-to-multipoint – </a:t>
            </a:r>
            <a:r>
              <a:rPr lang="en-US" dirty="0"/>
              <a:t>it refers to a type of network topology consisting  of a series of connections between a single interface on one router and multiple destination  routers.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8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1.It is an IGP protocol and known as a Link state protocol.</a:t>
            </a:r>
          </a:p>
          <a:p>
            <a:pPr marL="0" indent="0">
              <a:buNone/>
            </a:pPr>
            <a:r>
              <a:rPr lang="en-US" dirty="0"/>
              <a:t>2.It is a open standard protocol.</a:t>
            </a:r>
          </a:p>
          <a:p>
            <a:pPr marL="0" indent="0">
              <a:buNone/>
            </a:pPr>
            <a:r>
              <a:rPr lang="en-US" dirty="0"/>
              <a:t>3.It uses Metric as a cost  to select best path.</a:t>
            </a:r>
          </a:p>
          <a:p>
            <a:pPr marL="0" indent="0">
              <a:buNone/>
            </a:pPr>
            <a:r>
              <a:rPr lang="en-US" dirty="0"/>
              <a:t>4. It uses SPF algorithm and </a:t>
            </a:r>
            <a:r>
              <a:rPr lang="en-US" dirty="0" err="1"/>
              <a:t>Dijkstra</a:t>
            </a:r>
            <a:r>
              <a:rPr lang="en-US" dirty="0"/>
              <a:t> algorithm to calculate the metric. 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.It supports up to 255 hop count.</a:t>
            </a:r>
          </a:p>
          <a:p>
            <a:pPr marL="0" indent="0">
              <a:buNone/>
            </a:pPr>
            <a:r>
              <a:rPr lang="en-US" dirty="0"/>
              <a:t>6.It does load balancing up to four equal path.</a:t>
            </a:r>
          </a:p>
          <a:p>
            <a:pPr marL="0" indent="0">
              <a:buNone/>
            </a:pPr>
            <a:r>
              <a:rPr lang="en-US" dirty="0"/>
              <a:t>7.It supports class less routing, VLSM/CIDR</a:t>
            </a:r>
          </a:p>
          <a:p>
            <a:pPr marL="0" indent="0">
              <a:buNone/>
            </a:pPr>
            <a:r>
              <a:rPr lang="en-US" dirty="0"/>
              <a:t>8.It does not auto summarization and supports manual summarization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10.It supports Null0 , Type 1 clear text and Type 2 MD5 authentication .</a:t>
            </a:r>
          </a:p>
          <a:p>
            <a:pPr marL="0" indent="0">
              <a:buNone/>
            </a:pPr>
            <a:r>
              <a:rPr lang="en-US" dirty="0"/>
              <a:t>11.It discovers neighbor automatically by sending hello in every 10 seconds at multicast address 224.0.0.5, hold 40 seconds.</a:t>
            </a:r>
          </a:p>
          <a:p>
            <a:pPr marL="0" indent="0">
              <a:buNone/>
            </a:pPr>
            <a:r>
              <a:rPr lang="en-US" dirty="0"/>
              <a:t>12.It uses process id to separate its routing table.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98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13</a:t>
            </a:r>
            <a:r>
              <a:rPr lang="en-US" dirty="0"/>
              <a:t>.It breaks its big network into area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14. It uses LSA Link State Advertisement, it is an OSPF data packet </a:t>
            </a:r>
          </a:p>
          <a:p>
            <a:pPr marL="0" indent="0">
              <a:buNone/>
            </a:pPr>
            <a:r>
              <a:rPr lang="en-US" dirty="0"/>
              <a:t>containing link-state and routing information that’s shared among OSPF routers. to advertise the routing update to neighbor </a:t>
            </a:r>
            <a:r>
              <a:rPr lang="en-US" dirty="0" smtClean="0"/>
              <a:t>routers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15. Router ID-  The Router ID (RID) is an IP address used to identify the router.</a:t>
            </a:r>
          </a:p>
          <a:p>
            <a:pPr marL="0" indent="0">
              <a:buNone/>
            </a:pPr>
            <a:r>
              <a:rPr lang="en-US" dirty="0" smtClean="0"/>
              <a:t>16.</a:t>
            </a:r>
            <a:r>
              <a:rPr lang="en-US" dirty="0"/>
              <a:t>Cisco uses formula 10*8/Bandwidth, thus 100Mbps will have a cost 1 and 10Mbps cost 10, with bandwidth 64000 cost 1563</a:t>
            </a:r>
          </a:p>
          <a:p>
            <a:pPr marL="0" indent="0">
              <a:buNone/>
            </a:pPr>
            <a:r>
              <a:rPr lang="en-US" dirty="0"/>
              <a:t>17. </a:t>
            </a:r>
            <a:r>
              <a:rPr lang="en-US" b="1" dirty="0"/>
              <a:t>Three tables.</a:t>
            </a:r>
          </a:p>
          <a:p>
            <a:pPr marL="0" indent="0">
              <a:buNone/>
            </a:pPr>
            <a:r>
              <a:rPr lang="en-US" dirty="0"/>
              <a:t>Routing table-</a:t>
            </a:r>
          </a:p>
          <a:p>
            <a:pPr marL="0" indent="0">
              <a:buNone/>
            </a:pPr>
            <a:r>
              <a:rPr lang="en-US" dirty="0"/>
              <a:t>Neighbor table-Adjacency table</a:t>
            </a:r>
          </a:p>
          <a:p>
            <a:pPr marL="0" indent="0">
              <a:buNone/>
            </a:pPr>
            <a:r>
              <a:rPr lang="en-US" dirty="0"/>
              <a:t>Topology table-Database </a:t>
            </a:r>
            <a:r>
              <a:rPr lang="en-US" dirty="0" smtClean="0"/>
              <a:t>table</a:t>
            </a:r>
          </a:p>
          <a:p>
            <a:pPr marL="0" indent="0">
              <a:buNone/>
            </a:pPr>
            <a:r>
              <a:rPr lang="en-US" dirty="0" smtClean="0"/>
              <a:t>18. It uses IP Protocol type 89 as a transport port number.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76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Packet: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Hello Packet:</a:t>
            </a:r>
          </a:p>
          <a:p>
            <a:pPr marL="0" indent="0">
              <a:buNone/>
            </a:pPr>
            <a:r>
              <a:rPr lang="en-US" dirty="0"/>
              <a:t>OSPF Router </a:t>
            </a:r>
            <a:r>
              <a:rPr lang="en-US" dirty="0" smtClean="0"/>
              <a:t>ID  -unique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Stub area </a:t>
            </a:r>
            <a:r>
              <a:rPr lang="en-US" dirty="0" smtClean="0"/>
              <a:t>flag *</a:t>
            </a:r>
          </a:p>
          <a:p>
            <a:pPr marL="0" indent="0">
              <a:buNone/>
            </a:pPr>
            <a:r>
              <a:rPr lang="en-US" dirty="0"/>
              <a:t>Plus the following interface-specific settings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Hello </a:t>
            </a:r>
            <a:r>
              <a:rPr lang="en-US" dirty="0" smtClean="0"/>
              <a:t>interval*</a:t>
            </a:r>
          </a:p>
          <a:p>
            <a:pPr marL="0" indent="0">
              <a:buNone/>
            </a:pPr>
            <a:r>
              <a:rPr lang="en-US" dirty="0"/>
              <a:t>Dead </a:t>
            </a:r>
            <a:r>
              <a:rPr lang="en-US" dirty="0" smtClean="0"/>
              <a:t>Interval*</a:t>
            </a:r>
          </a:p>
          <a:p>
            <a:pPr marL="0" indent="0">
              <a:buNone/>
            </a:pPr>
            <a:r>
              <a:rPr lang="en-US" dirty="0"/>
              <a:t>Subnet </a:t>
            </a:r>
            <a:r>
              <a:rPr lang="en-US" dirty="0" smtClean="0"/>
              <a:t>mask*</a:t>
            </a:r>
          </a:p>
          <a:p>
            <a:pPr marL="0" indent="0">
              <a:buNone/>
            </a:pPr>
            <a:r>
              <a:rPr lang="en-US" dirty="0"/>
              <a:t>List of neighbors reachable on the </a:t>
            </a:r>
            <a:r>
              <a:rPr lang="en-US" dirty="0" smtClean="0"/>
              <a:t>interface</a:t>
            </a:r>
          </a:p>
          <a:p>
            <a:pPr marL="0" indent="0">
              <a:buNone/>
            </a:pPr>
            <a:r>
              <a:rPr lang="en-US" dirty="0"/>
              <a:t>Area </a:t>
            </a:r>
            <a:r>
              <a:rPr lang="en-US" dirty="0" smtClean="0"/>
              <a:t>ID*</a:t>
            </a:r>
          </a:p>
          <a:p>
            <a:pPr marL="0" indent="0">
              <a:buNone/>
            </a:pPr>
            <a:r>
              <a:rPr lang="en-US" dirty="0"/>
              <a:t>Router </a:t>
            </a:r>
            <a:r>
              <a:rPr lang="en-US" dirty="0" smtClean="0"/>
              <a:t>priority</a:t>
            </a:r>
          </a:p>
          <a:p>
            <a:pPr marL="0" indent="0">
              <a:buNone/>
            </a:pPr>
            <a:r>
              <a:rPr lang="en-US" dirty="0"/>
              <a:t>Designated Router (DR) IP </a:t>
            </a:r>
            <a:r>
              <a:rPr lang="en-US" dirty="0" smtClean="0"/>
              <a:t>address</a:t>
            </a:r>
          </a:p>
          <a:p>
            <a:pPr marL="0" indent="0">
              <a:buNone/>
            </a:pPr>
            <a:r>
              <a:rPr lang="en-US" dirty="0"/>
              <a:t>Backup DR (BDR) IP </a:t>
            </a:r>
            <a:r>
              <a:rPr lang="en-US" dirty="0" smtClean="0"/>
              <a:t>address</a:t>
            </a:r>
          </a:p>
          <a:p>
            <a:pPr marL="0" indent="0">
              <a:buNone/>
            </a:pPr>
            <a:r>
              <a:rPr lang="en-US" dirty="0"/>
              <a:t>Authentication </a:t>
            </a:r>
            <a:r>
              <a:rPr lang="en-US" dirty="0" smtClean="0"/>
              <a:t>digest*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Three types of authentication:</a:t>
            </a:r>
          </a:p>
          <a:p>
            <a:pPr marL="0" indent="0">
              <a:buNone/>
            </a:pPr>
            <a:r>
              <a:rPr lang="en-US" dirty="0" smtClean="0"/>
              <a:t>1.Type 0: No authentication</a:t>
            </a:r>
          </a:p>
          <a:p>
            <a:pPr marL="0" indent="0">
              <a:buNone/>
            </a:pPr>
            <a:r>
              <a:rPr lang="en-US" dirty="0" smtClean="0"/>
              <a:t>2.Type 1: Plain text</a:t>
            </a:r>
          </a:p>
          <a:p>
            <a:pPr marL="0" indent="0">
              <a:buNone/>
            </a:pPr>
            <a:r>
              <a:rPr lang="en-US" dirty="0" smtClean="0"/>
              <a:t>3.Type 2: MD5</a:t>
            </a:r>
          </a:p>
          <a:p>
            <a:pPr marL="0" indent="0">
              <a:buNone/>
            </a:pPr>
            <a:r>
              <a:rPr lang="en-US" dirty="0"/>
              <a:t>Authentication must be enabled, plus the authentication type must be </a:t>
            </a:r>
            <a:r>
              <a:rPr lang="en-US" dirty="0" smtClean="0"/>
              <a:t>selected</a:t>
            </a:r>
            <a:r>
              <a:rPr lang="en-US" dirty="0"/>
              <a:t>, through one of two means</a:t>
            </a:r>
            <a:r>
              <a:rPr lang="en-US" dirty="0" smtClean="0"/>
              <a:t>:</a:t>
            </a:r>
          </a:p>
          <a:p>
            <a:pPr marL="514350" indent="-514350">
              <a:buAutoNum type="alphaUcPeriod"/>
            </a:pPr>
            <a:r>
              <a:rPr lang="en-US" dirty="0" smtClean="0"/>
              <a:t>Enabling </a:t>
            </a:r>
            <a:r>
              <a:rPr lang="en-US" dirty="0"/>
              <a:t>per interface using the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 smtClean="0"/>
              <a:t>ospf</a:t>
            </a:r>
            <a:r>
              <a:rPr lang="en-US" dirty="0" smtClean="0"/>
              <a:t> authentication MD interface sub command</a:t>
            </a:r>
          </a:p>
          <a:p>
            <a:pPr marL="514350" indent="-514350">
              <a:buAutoNum type="alphaUcPeriod"/>
            </a:pPr>
            <a:r>
              <a:rPr lang="en-US" dirty="0"/>
              <a:t>Enabling on all interfaces in an </a:t>
            </a:r>
            <a:r>
              <a:rPr lang="en-US" dirty="0" smtClean="0"/>
              <a:t>area.</a:t>
            </a:r>
          </a:p>
          <a:p>
            <a:pPr marL="0" indent="0">
              <a:buNone/>
            </a:pPr>
            <a:r>
              <a:rPr lang="en-US" dirty="0" smtClean="0"/>
              <a:t>Configuring the Authentication.</a:t>
            </a:r>
          </a:p>
          <a:p>
            <a:pPr marL="0" indent="0">
              <a:buNone/>
            </a:pPr>
            <a:r>
              <a:rPr lang="en-US" dirty="0"/>
              <a:t>The authentication keys must be configured per interface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Enabling </a:t>
            </a:r>
            <a:r>
              <a:rPr lang="en-US" b="1" dirty="0" smtClean="0"/>
              <a:t>Interface </a:t>
            </a:r>
            <a:r>
              <a:rPr lang="en-US" b="1" dirty="0"/>
              <a:t>Subcommand:    </a:t>
            </a:r>
            <a:r>
              <a:rPr lang="en-US" b="1" dirty="0" smtClean="0"/>
              <a:t>Configuration Key password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/>
              <a:t>ospf</a:t>
            </a:r>
            <a:r>
              <a:rPr lang="en-US" dirty="0"/>
              <a:t> authentication </a:t>
            </a:r>
            <a:r>
              <a:rPr lang="en-US" dirty="0" smtClean="0"/>
              <a:t>null : Type 0         ---------</a:t>
            </a:r>
          </a:p>
          <a:p>
            <a:pPr marL="0" indent="0">
              <a:buNone/>
            </a:pP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ospf</a:t>
            </a:r>
            <a:r>
              <a:rPr lang="en-US" dirty="0"/>
              <a:t> </a:t>
            </a:r>
            <a:r>
              <a:rPr lang="en-US" dirty="0" smtClean="0"/>
              <a:t>authentication : Type </a:t>
            </a:r>
            <a:r>
              <a:rPr lang="en-US" dirty="0"/>
              <a:t>1 </a:t>
            </a:r>
            <a:r>
              <a:rPr lang="en-US" dirty="0" smtClean="0"/>
              <a:t>              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/>
              <a:t>ospf</a:t>
            </a:r>
            <a:r>
              <a:rPr lang="en-US" dirty="0"/>
              <a:t> authentication-key key-value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ospf</a:t>
            </a:r>
            <a:r>
              <a:rPr lang="en-US" dirty="0"/>
              <a:t> </a:t>
            </a:r>
            <a:r>
              <a:rPr lang="en-US" dirty="0" smtClean="0"/>
              <a:t>authentication message</a:t>
            </a:r>
            <a:r>
              <a:rPr lang="en-US" dirty="0"/>
              <a:t>-</a:t>
            </a:r>
            <a:r>
              <a:rPr lang="en-US" dirty="0" smtClean="0"/>
              <a:t>digest: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/>
              <a:t>ospf</a:t>
            </a:r>
            <a:r>
              <a:rPr lang="en-US" dirty="0"/>
              <a:t> message-digest-key </a:t>
            </a:r>
            <a:r>
              <a:rPr lang="en-US" dirty="0" smtClean="0"/>
              <a:t>key</a:t>
            </a:r>
            <a:r>
              <a:rPr lang="en-US" dirty="0"/>
              <a:t> </a:t>
            </a:r>
            <a:r>
              <a:rPr lang="en-US" dirty="0" smtClean="0"/>
              <a:t>1 MD5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Network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b="1" dirty="0" smtClean="0"/>
              <a:t> type        DR/BDR   Timers  </a:t>
            </a:r>
            <a:r>
              <a:rPr lang="en-US" b="1" dirty="0"/>
              <a:t>D</a:t>
            </a:r>
            <a:r>
              <a:rPr lang="en-US" b="1" dirty="0" smtClean="0"/>
              <a:t>iscovery  Subnet</a:t>
            </a:r>
          </a:p>
          <a:p>
            <a:pPr marL="0" indent="0">
              <a:buNone/>
            </a:pPr>
            <a:r>
              <a:rPr lang="en-US" dirty="0" smtClean="0"/>
              <a:t>Broadcast        Yes         10              yes         Yes</a:t>
            </a:r>
          </a:p>
          <a:p>
            <a:pPr marL="0" indent="0">
              <a:buNone/>
            </a:pPr>
            <a:r>
              <a:rPr lang="en-US" dirty="0" smtClean="0"/>
              <a:t>P-</a:t>
            </a:r>
            <a:r>
              <a:rPr lang="en-US" dirty="0"/>
              <a:t>to-</a:t>
            </a:r>
            <a:r>
              <a:rPr lang="en-US" dirty="0" smtClean="0"/>
              <a:t>p               No         10              Yes          Yes</a:t>
            </a:r>
          </a:p>
          <a:p>
            <a:pPr marL="0" indent="0">
              <a:buNone/>
            </a:pPr>
            <a:r>
              <a:rPr lang="en-US" dirty="0" smtClean="0"/>
              <a:t>Loopback         No             -                  -          No</a:t>
            </a:r>
          </a:p>
          <a:p>
            <a:pPr marL="0" indent="0">
              <a:buNone/>
            </a:pPr>
            <a:r>
              <a:rPr lang="en-US" dirty="0" smtClean="0"/>
              <a:t>NBMA              Yes          30              No         Yes </a:t>
            </a:r>
          </a:p>
          <a:p>
            <a:pPr marL="0" indent="0">
              <a:buNone/>
            </a:pPr>
            <a:r>
              <a:rPr lang="en-US" dirty="0"/>
              <a:t>P-to</a:t>
            </a:r>
            <a:r>
              <a:rPr lang="en-US" dirty="0" smtClean="0"/>
              <a:t>-M-B          No           30              Yes        Yes</a:t>
            </a:r>
          </a:p>
          <a:p>
            <a:pPr marL="0" indent="0">
              <a:buNone/>
            </a:pPr>
            <a:r>
              <a:rPr lang="en-US" dirty="0"/>
              <a:t>P-to-</a:t>
            </a:r>
            <a:r>
              <a:rPr lang="en-US" dirty="0" smtClean="0"/>
              <a:t>M-NB       No           30              No         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LSA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LSA1: </a:t>
            </a:r>
            <a:r>
              <a:rPr lang="en-US" dirty="0"/>
              <a:t>Router-Each router creates its own Type 1 LSA to represent </a:t>
            </a:r>
            <a:r>
              <a:rPr lang="en-US" dirty="0" smtClean="0"/>
              <a:t>itself for </a:t>
            </a:r>
            <a:r>
              <a:rPr lang="en-US" dirty="0"/>
              <a:t>each area to which it </a:t>
            </a:r>
            <a:r>
              <a:rPr lang="en-US" dirty="0" smtClean="0"/>
              <a:t>connects, and it is advertised with in area.</a:t>
            </a:r>
          </a:p>
          <a:p>
            <a:pPr marL="0" indent="0">
              <a:buNone/>
            </a:pPr>
            <a:r>
              <a:rPr lang="en-US" b="1" dirty="0" smtClean="0"/>
              <a:t>LSA2</a:t>
            </a:r>
            <a:r>
              <a:rPr lang="en-US" b="1" dirty="0"/>
              <a:t>: </a:t>
            </a:r>
            <a:r>
              <a:rPr lang="en-US" dirty="0"/>
              <a:t>Network-One per transit network. Created by the DR on the </a:t>
            </a:r>
            <a:r>
              <a:rPr lang="en-US" dirty="0" smtClean="0"/>
              <a:t>subnet.</a:t>
            </a:r>
          </a:p>
          <a:p>
            <a:pPr marL="0" indent="0">
              <a:buNone/>
            </a:pPr>
            <a:r>
              <a:rPr lang="en-US" b="1" dirty="0" smtClean="0"/>
              <a:t>LSA3</a:t>
            </a:r>
            <a:r>
              <a:rPr lang="en-US" b="1" dirty="0"/>
              <a:t>: </a:t>
            </a:r>
            <a:r>
              <a:rPr lang="en-US" dirty="0"/>
              <a:t>Net Summary-Created by ABRs to represent subnets listed in one </a:t>
            </a:r>
            <a:r>
              <a:rPr lang="en-US" dirty="0" smtClean="0"/>
              <a:t>area’s type </a:t>
            </a:r>
            <a:r>
              <a:rPr lang="en-US" dirty="0"/>
              <a:t>1 and 2 LSAs when being advertised into another area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LSA4:</a:t>
            </a:r>
            <a:r>
              <a:rPr lang="en-US" dirty="0"/>
              <a:t>ASBR Summary-Like a type 3 LSA, except it advertises a host route used </a:t>
            </a:r>
            <a:r>
              <a:rPr lang="en-US" dirty="0" smtClean="0"/>
              <a:t>to reach </a:t>
            </a:r>
            <a:r>
              <a:rPr lang="en-US" dirty="0"/>
              <a:t>an ASBR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LSA5:</a:t>
            </a:r>
            <a:r>
              <a:rPr lang="en-US" dirty="0"/>
              <a:t>AS External-Created by ASBRs for external routes injected into OSPF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LSA6:</a:t>
            </a:r>
            <a:r>
              <a:rPr lang="en-US" dirty="0"/>
              <a:t>Group Membership-Defined for MOSPF; not supported by Cisco IOS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LSA7:</a:t>
            </a:r>
            <a:r>
              <a:rPr lang="en-US" dirty="0"/>
              <a:t>NSSA External-Created by ASBRs inside an NSSA area, instead of a type </a:t>
            </a:r>
            <a:r>
              <a:rPr lang="en-US" dirty="0" smtClean="0"/>
              <a:t>5 LSA.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LSA8:</a:t>
            </a:r>
            <a:r>
              <a:rPr lang="en-US" dirty="0"/>
              <a:t>External Attributes-</a:t>
            </a:r>
            <a:r>
              <a:rPr lang="en-US" dirty="0" smtClean="0"/>
              <a:t>Not </a:t>
            </a:r>
            <a:r>
              <a:rPr lang="en-US" dirty="0"/>
              <a:t>implemented in Cisco routers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LSA9-11: </a:t>
            </a:r>
            <a:r>
              <a:rPr lang="en-US" dirty="0" smtClean="0"/>
              <a:t>These </a:t>
            </a:r>
            <a:r>
              <a:rPr lang="en-US" dirty="0" err="1" smtClean="0"/>
              <a:t>lsa</a:t>
            </a:r>
            <a:r>
              <a:rPr lang="en-US" dirty="0" smtClean="0"/>
              <a:t> has been used by </a:t>
            </a:r>
            <a:r>
              <a:rPr lang="en-US" dirty="0" err="1" smtClean="0"/>
              <a:t>mpls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8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Message Types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1.Hello-</a:t>
            </a:r>
            <a:r>
              <a:rPr lang="en-US" dirty="0"/>
              <a:t>Used to discover neighbors, supply </a:t>
            </a:r>
            <a:r>
              <a:rPr lang="en-US" dirty="0" smtClean="0"/>
              <a:t>information used </a:t>
            </a:r>
            <a:r>
              <a:rPr lang="en-US" dirty="0"/>
              <a:t>to confirm two routers should be allowed </a:t>
            </a:r>
            <a:r>
              <a:rPr lang="en-US" dirty="0" smtClean="0"/>
              <a:t>to become </a:t>
            </a:r>
            <a:r>
              <a:rPr lang="en-US" dirty="0"/>
              <a:t>neighbors, to bring a </a:t>
            </a:r>
            <a:r>
              <a:rPr lang="en-US" dirty="0" smtClean="0"/>
              <a:t>neighbor relationship to </a:t>
            </a:r>
            <a:r>
              <a:rPr lang="en-US" dirty="0"/>
              <a:t>a 2-way </a:t>
            </a:r>
            <a:r>
              <a:rPr lang="en-US" dirty="0" smtClean="0"/>
              <a:t>state.</a:t>
            </a:r>
          </a:p>
          <a:p>
            <a:pPr marL="0" indent="0">
              <a:buNone/>
            </a:pPr>
            <a:r>
              <a:rPr lang="en-US" b="1" dirty="0"/>
              <a:t>2. Database Description (DD)- </a:t>
            </a:r>
            <a:r>
              <a:rPr lang="en-US" dirty="0"/>
              <a:t>Used to exchange brief versions of each </a:t>
            </a:r>
            <a:r>
              <a:rPr lang="en-US" dirty="0" smtClean="0"/>
              <a:t>LSA.</a:t>
            </a:r>
          </a:p>
          <a:p>
            <a:pPr marL="0" indent="0">
              <a:buNone/>
            </a:pPr>
            <a:r>
              <a:rPr lang="en-US" b="1" dirty="0"/>
              <a:t>3. Link-State Request (LSR)- </a:t>
            </a:r>
            <a:r>
              <a:rPr lang="en-US" dirty="0"/>
              <a:t>A packet that lists the LSIDs of LSAs the sender </a:t>
            </a:r>
            <a:r>
              <a:rPr lang="en-US" dirty="0" smtClean="0"/>
              <a:t>of the </a:t>
            </a:r>
            <a:r>
              <a:rPr lang="en-US" dirty="0"/>
              <a:t>LSR would like the receiver of the LSR to </a:t>
            </a:r>
            <a:r>
              <a:rPr lang="en-US" dirty="0" smtClean="0"/>
              <a:t>supply </a:t>
            </a:r>
            <a:r>
              <a:rPr lang="en-US" dirty="0"/>
              <a:t>during database </a:t>
            </a:r>
            <a:r>
              <a:rPr lang="en-US" dirty="0" smtClean="0"/>
              <a:t>exchange.</a:t>
            </a:r>
          </a:p>
          <a:p>
            <a:pPr marL="0" indent="0">
              <a:buNone/>
            </a:pPr>
            <a:r>
              <a:rPr lang="en-US" b="1" dirty="0"/>
              <a:t>4. Link-State Update (LSU) -</a:t>
            </a:r>
            <a:r>
              <a:rPr lang="en-US" dirty="0"/>
              <a:t>A packet that contains fully detailed LSAs, </a:t>
            </a:r>
            <a:r>
              <a:rPr lang="en-US" dirty="0" smtClean="0"/>
              <a:t>typically </a:t>
            </a:r>
            <a:r>
              <a:rPr lang="en-US" dirty="0"/>
              <a:t>sent in response to an LSR </a:t>
            </a:r>
            <a:r>
              <a:rPr lang="en-US" dirty="0" smtClean="0"/>
              <a:t>message.</a:t>
            </a:r>
          </a:p>
          <a:p>
            <a:pPr marL="0" indent="0">
              <a:buNone/>
            </a:pPr>
            <a:r>
              <a:rPr lang="en-US" b="1" dirty="0"/>
              <a:t>5. Link-State Acknowledgment (</a:t>
            </a:r>
            <a:r>
              <a:rPr lang="en-US" b="1" dirty="0" err="1"/>
              <a:t>LSAck</a:t>
            </a:r>
            <a:r>
              <a:rPr lang="en-US" b="1" dirty="0"/>
              <a:t>)-</a:t>
            </a:r>
            <a:r>
              <a:rPr lang="en-US" dirty="0"/>
              <a:t>Sent to confirm receipt of an LSU </a:t>
            </a:r>
            <a:r>
              <a:rPr lang="en-US" dirty="0" smtClean="0"/>
              <a:t>message.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Neighbor State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Down-</a:t>
            </a:r>
            <a:r>
              <a:rPr lang="en-US" dirty="0"/>
              <a:t>No Hellos have been received from this neighbor for more than the dead interval</a:t>
            </a:r>
            <a:r>
              <a:rPr lang="en-US" dirty="0" smtClean="0"/>
              <a:t>.</a:t>
            </a:r>
          </a:p>
          <a:p>
            <a:r>
              <a:rPr lang="en-US" b="1" dirty="0"/>
              <a:t>Attempt- </a:t>
            </a:r>
            <a:r>
              <a:rPr lang="en-US" dirty="0"/>
              <a:t>Used when the neighbor is defined with the </a:t>
            </a:r>
            <a:r>
              <a:rPr lang="en-US" dirty="0" smtClean="0"/>
              <a:t>neighbor command</a:t>
            </a:r>
            <a:r>
              <a:rPr lang="en-US" dirty="0"/>
              <a:t>, after sending </a:t>
            </a:r>
            <a:r>
              <a:rPr lang="en-US" dirty="0" smtClean="0"/>
              <a:t>a Hello</a:t>
            </a:r>
            <a:r>
              <a:rPr lang="en-US" dirty="0"/>
              <a:t>, but before receiving a Hello from that neighbor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Init</a:t>
            </a:r>
            <a:r>
              <a:rPr lang="en-US" b="1" dirty="0" smtClean="0"/>
              <a:t>-</a:t>
            </a:r>
            <a:r>
              <a:rPr lang="en-US" dirty="0" smtClean="0"/>
              <a:t>A </a:t>
            </a:r>
            <a:r>
              <a:rPr lang="en-US" dirty="0"/>
              <a:t>Hello has been received from the neighbor, but it did not have the local </a:t>
            </a:r>
            <a:r>
              <a:rPr lang="en-US" dirty="0" smtClean="0"/>
              <a:t>router’s ID </a:t>
            </a:r>
            <a:r>
              <a:rPr lang="en-US" dirty="0"/>
              <a:t>in it or lists parameters that do not pass the </a:t>
            </a:r>
            <a:r>
              <a:rPr lang="en-US" dirty="0" smtClean="0"/>
              <a:t>neighbor </a:t>
            </a:r>
            <a:r>
              <a:rPr lang="en-US" dirty="0"/>
              <a:t>verification checks. </a:t>
            </a:r>
            <a:r>
              <a:rPr lang="en-US" dirty="0" smtClean="0"/>
              <a:t>This is </a:t>
            </a:r>
            <a:r>
              <a:rPr lang="en-US" dirty="0"/>
              <a:t>a permanent state when Hello parameters do not match</a:t>
            </a:r>
            <a:r>
              <a:rPr lang="en-US" dirty="0" smtClean="0"/>
              <a:t>.</a:t>
            </a:r>
          </a:p>
          <a:p>
            <a:r>
              <a:rPr lang="en-US" b="1" dirty="0"/>
              <a:t>2Way-</a:t>
            </a:r>
            <a:r>
              <a:rPr lang="en-US" dirty="0"/>
              <a:t>A Hello has been received from the neighbor, it has the router’s RID in it, and </a:t>
            </a:r>
            <a:r>
              <a:rPr lang="en-US" dirty="0" smtClean="0"/>
              <a:t>all neighbor </a:t>
            </a:r>
            <a:r>
              <a:rPr lang="en-US" dirty="0"/>
              <a:t>verification checks passed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ExStart</a:t>
            </a:r>
            <a:r>
              <a:rPr lang="en-US" b="1" dirty="0"/>
              <a:t>-</a:t>
            </a:r>
            <a:r>
              <a:rPr lang="en-US" dirty="0"/>
              <a:t>Currently negotiating the DD sequence numbers and master/slave logic used </a:t>
            </a:r>
            <a:r>
              <a:rPr lang="en-US" dirty="0" smtClean="0"/>
              <a:t>for DD </a:t>
            </a:r>
            <a:r>
              <a:rPr lang="en-US" dirty="0"/>
              <a:t>packets</a:t>
            </a:r>
            <a:r>
              <a:rPr lang="en-US" dirty="0" smtClean="0"/>
              <a:t>.</a:t>
            </a:r>
          </a:p>
          <a:p>
            <a:r>
              <a:rPr lang="en-US" b="1" dirty="0"/>
              <a:t>Exchange- </a:t>
            </a:r>
            <a:r>
              <a:rPr lang="en-US" dirty="0"/>
              <a:t>Finished negotiating the DD process particulars, and currently exchanging </a:t>
            </a:r>
            <a:r>
              <a:rPr lang="en-US" dirty="0" smtClean="0"/>
              <a:t>DD packets.</a:t>
            </a:r>
          </a:p>
          <a:p>
            <a:r>
              <a:rPr lang="en-US" b="1" dirty="0"/>
              <a:t>Loading-</a:t>
            </a:r>
            <a:r>
              <a:rPr lang="en-US" dirty="0"/>
              <a:t>All DD packets are exchanged, and the routers are currently sending LSR, LSU</a:t>
            </a:r>
            <a:r>
              <a:rPr lang="en-US" dirty="0" smtClean="0"/>
              <a:t>, and </a:t>
            </a:r>
            <a:r>
              <a:rPr lang="en-US" dirty="0" err="1"/>
              <a:t>LSAck</a:t>
            </a:r>
            <a:r>
              <a:rPr lang="en-US" dirty="0"/>
              <a:t> packets to exchange full LSAs</a:t>
            </a:r>
            <a:r>
              <a:rPr lang="en-US" dirty="0" smtClean="0"/>
              <a:t>.</a:t>
            </a:r>
          </a:p>
          <a:p>
            <a:r>
              <a:rPr lang="en-US" b="1" dirty="0"/>
              <a:t>Full-</a:t>
            </a:r>
            <a:r>
              <a:rPr lang="en-US" dirty="0"/>
              <a:t>Neighbors are fully adjacent,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OSPF route summarization, filtering and default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IOS limits OSPF route filtering to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1.Filtering </a:t>
            </a:r>
            <a:r>
              <a:rPr lang="en-US" b="1" dirty="0"/>
              <a:t>Type 3 LSAs on </a:t>
            </a:r>
            <a:r>
              <a:rPr lang="en-US" b="1" dirty="0" smtClean="0"/>
              <a:t>ABRs. </a:t>
            </a:r>
            <a:r>
              <a:rPr lang="en-US" dirty="0" smtClean="0"/>
              <a:t>In this filtering ABR will filter either IN or OUT direction to area.</a:t>
            </a:r>
          </a:p>
          <a:p>
            <a:pPr marL="0" indent="0">
              <a:buNone/>
            </a:pPr>
            <a:r>
              <a:rPr lang="en-US" b="1" dirty="0" smtClean="0"/>
              <a:t>2.Filtering </a:t>
            </a:r>
            <a:r>
              <a:rPr lang="en-US" b="1" dirty="0"/>
              <a:t>Type 5 LSAs on </a:t>
            </a:r>
            <a:r>
              <a:rPr lang="en-US" b="1" dirty="0" smtClean="0"/>
              <a:t>ASBRs</a:t>
            </a:r>
          </a:p>
          <a:p>
            <a:pPr marL="0" indent="0">
              <a:buNone/>
            </a:pPr>
            <a:r>
              <a:rPr lang="en-US" b="1" dirty="0" smtClean="0"/>
              <a:t>3.Filtering the routes OSPF would normally add to the IP routing table on a single router.</a:t>
            </a:r>
          </a:p>
          <a:p>
            <a:pPr marL="0" indent="0">
              <a:buNone/>
            </a:pPr>
            <a:r>
              <a:rPr lang="en-US" dirty="0"/>
              <a:t>The mechanics of the </a:t>
            </a:r>
            <a:r>
              <a:rPr lang="en-US" b="1" dirty="0"/>
              <a:t>distribute-</a:t>
            </a:r>
            <a:r>
              <a:rPr lang="en-US" b="1" dirty="0" smtClean="0"/>
              <a:t>list router </a:t>
            </a:r>
            <a:r>
              <a:rPr lang="en-US" b="1" dirty="0"/>
              <a:t>subcommand</a:t>
            </a:r>
            <a:r>
              <a:rPr lang="en-US" dirty="0"/>
              <a:t> has a few surprises, which </a:t>
            </a:r>
            <a:r>
              <a:rPr lang="en-US" dirty="0" smtClean="0"/>
              <a:t>are summarized </a:t>
            </a:r>
            <a:r>
              <a:rPr lang="en-US" dirty="0"/>
              <a:t>in this list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command requires either an </a:t>
            </a:r>
            <a:r>
              <a:rPr lang="en-US" dirty="0" smtClean="0"/>
              <a:t>in or out direction</a:t>
            </a:r>
            <a:r>
              <a:rPr lang="en-US" dirty="0"/>
              <a:t>. Only the indirection works for</a:t>
            </a:r>
          </a:p>
          <a:p>
            <a:pPr marL="0" indent="0">
              <a:buNone/>
            </a:pPr>
            <a:r>
              <a:rPr lang="en-US" dirty="0" smtClean="0"/>
              <a:t> filtering </a:t>
            </a:r>
            <a:r>
              <a:rPr lang="en-US" dirty="0"/>
              <a:t>routes as described in this section.</a:t>
            </a:r>
          </a:p>
          <a:p>
            <a:r>
              <a:rPr lang="en-US" dirty="0" smtClean="0"/>
              <a:t>The </a:t>
            </a:r>
            <a:r>
              <a:rPr lang="en-US" dirty="0"/>
              <a:t>command must refer to either a numbered ACL, named ACL, prefix list, or </a:t>
            </a:r>
            <a:r>
              <a:rPr lang="en-US" dirty="0" smtClean="0"/>
              <a:t>route map</a:t>
            </a:r>
            <a:r>
              <a:rPr lang="en-US" dirty="0"/>
              <a:t>. Regardless, routes matched with a </a:t>
            </a:r>
            <a:r>
              <a:rPr lang="en-US" dirty="0" smtClean="0"/>
              <a:t>permit action </a:t>
            </a:r>
            <a:r>
              <a:rPr lang="en-US" dirty="0"/>
              <a:t>are allowed into the </a:t>
            </a:r>
            <a:r>
              <a:rPr lang="en-US" dirty="0" smtClean="0"/>
              <a:t>routing table</a:t>
            </a:r>
            <a:r>
              <a:rPr lang="en-US" dirty="0"/>
              <a:t>, and routes matched with a </a:t>
            </a:r>
            <a:r>
              <a:rPr lang="en-US" dirty="0" smtClean="0"/>
              <a:t>deny action </a:t>
            </a:r>
            <a:r>
              <a:rPr lang="en-US" dirty="0"/>
              <a:t>are filtered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Optionally , The </a:t>
            </a:r>
            <a:r>
              <a:rPr lang="en-US" dirty="0"/>
              <a:t>router compares these parameters to the route’s outgoing interface.</a:t>
            </a:r>
          </a:p>
        </p:txBody>
      </p:sp>
    </p:spTree>
    <p:extLst>
      <p:ext uri="{BB962C8B-B14F-4D97-AF65-F5344CB8AC3E}">
        <p14:creationId xmlns:p14="http://schemas.microsoft.com/office/powerpoint/2010/main" val="18005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EIGRP Protocol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9.It is a Protocol dependent module (Supports multiple protocols including IPv4, IPv6, Apple talk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10.It supports MD5 authentication.</a:t>
            </a:r>
          </a:p>
          <a:p>
            <a:pPr marL="0" indent="0">
              <a:buNone/>
            </a:pPr>
            <a:r>
              <a:rPr lang="en-US" dirty="0" smtClean="0"/>
              <a:t>11.It supports communication via Reliable Transport Protocol (RTP)</a:t>
            </a:r>
          </a:p>
          <a:p>
            <a:pPr marL="0" indent="0">
              <a:buNone/>
            </a:pPr>
            <a:r>
              <a:rPr lang="en-US" dirty="0" smtClean="0"/>
              <a:t>12.It discovers neighbor automatically by sending hello in every 5 seconds, hold 15 seconds.</a:t>
            </a:r>
          </a:p>
          <a:p>
            <a:pPr marL="0" indent="0">
              <a:buNone/>
            </a:pPr>
            <a:r>
              <a:rPr lang="en-US" dirty="0" smtClean="0"/>
              <a:t>13.It uses </a:t>
            </a:r>
            <a:r>
              <a:rPr lang="en-US" dirty="0" err="1" smtClean="0"/>
              <a:t>Autonomus</a:t>
            </a:r>
            <a:r>
              <a:rPr lang="en-US" dirty="0" smtClean="0"/>
              <a:t>  system (AS) to separate its routing table.</a:t>
            </a:r>
          </a:p>
          <a:p>
            <a:pPr marL="0" indent="0">
              <a:buNone/>
            </a:pPr>
            <a:r>
              <a:rPr lang="en-US" b="1" dirty="0"/>
              <a:t>Let’s </a:t>
            </a:r>
            <a:r>
              <a:rPr lang="en-US" b="1" dirty="0" smtClean="0"/>
              <a:t>define </a:t>
            </a:r>
            <a:r>
              <a:rPr lang="en-US" b="1" dirty="0"/>
              <a:t>some terms before we move on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14.</a:t>
            </a:r>
            <a:r>
              <a:rPr lang="en-US" b="1" dirty="0"/>
              <a:t>Feasiable Distance: </a:t>
            </a:r>
            <a:r>
              <a:rPr lang="en-US" dirty="0" smtClean="0"/>
              <a:t>The </a:t>
            </a:r>
            <a:r>
              <a:rPr lang="en-US" dirty="0"/>
              <a:t>best metric among all paths to a remote network. The route with the lowest </a:t>
            </a:r>
            <a:r>
              <a:rPr lang="en-US" dirty="0" smtClean="0"/>
              <a:t> FD </a:t>
            </a:r>
            <a:r>
              <a:rPr lang="en-US" dirty="0"/>
              <a:t>is the route that you will </a:t>
            </a:r>
            <a:r>
              <a:rPr lang="en-US" dirty="0" smtClean="0"/>
              <a:t>find </a:t>
            </a:r>
            <a:r>
              <a:rPr lang="en-US" dirty="0"/>
              <a:t>in the routing table because it is considered the best </a:t>
            </a:r>
            <a:r>
              <a:rPr lang="en-US" dirty="0" smtClean="0"/>
              <a:t>path. The metric of FD is reported by Reported or Advertise Distance(AD).</a:t>
            </a:r>
          </a:p>
          <a:p>
            <a:pPr marL="0" indent="0">
              <a:buNone/>
            </a:pPr>
            <a:r>
              <a:rPr lang="en-US" b="1" dirty="0" smtClean="0"/>
              <a:t>15.Reported</a:t>
            </a:r>
            <a:r>
              <a:rPr lang="en-US" b="1" dirty="0"/>
              <a:t>/advertised distance (AD): </a:t>
            </a:r>
            <a:r>
              <a:rPr lang="en-US" dirty="0"/>
              <a:t>This is the metric of a remote network, as reported </a:t>
            </a:r>
            <a:r>
              <a:rPr lang="en-US" dirty="0" smtClean="0"/>
              <a:t> by </a:t>
            </a:r>
            <a:r>
              <a:rPr lang="en-US" dirty="0"/>
              <a:t>a neighbor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Summarization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OSPF allows summarization at both ABRs and ASBRs but not on other OSPF routers. </a:t>
            </a:r>
            <a:endParaRPr lang="en-US" dirty="0" smtClean="0"/>
          </a:p>
          <a:p>
            <a:r>
              <a:rPr lang="en-US" b="1" dirty="0"/>
              <a:t>Manual Summarization at </a:t>
            </a:r>
            <a:r>
              <a:rPr lang="en-US" b="1" dirty="0" smtClean="0"/>
              <a:t>ABRs.</a:t>
            </a:r>
          </a:p>
          <a:p>
            <a:pPr marL="0" indent="0">
              <a:buNone/>
            </a:pPr>
            <a:r>
              <a:rPr lang="en-US" dirty="0" smtClean="0"/>
              <a:t>#area </a:t>
            </a:r>
            <a:r>
              <a:rPr lang="en-US" dirty="0"/>
              <a:t>area-</a:t>
            </a:r>
            <a:r>
              <a:rPr lang="en-US" dirty="0" smtClean="0"/>
              <a:t>id range </a:t>
            </a:r>
            <a:r>
              <a:rPr lang="en-US" dirty="0" err="1"/>
              <a:t>ip</a:t>
            </a:r>
            <a:r>
              <a:rPr lang="en-US" dirty="0"/>
              <a:t>-address mask[cost cost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b="1" dirty="0"/>
              <a:t>Manual Summarization at </a:t>
            </a:r>
            <a:r>
              <a:rPr lang="en-US" b="1" dirty="0" smtClean="0"/>
              <a:t>ASBRs:</a:t>
            </a:r>
          </a:p>
          <a:p>
            <a:pPr marL="0" indent="0">
              <a:buNone/>
            </a:pPr>
            <a:r>
              <a:rPr lang="en-US" dirty="0"/>
              <a:t>summary-address{{</a:t>
            </a:r>
            <a:r>
              <a:rPr lang="en-US" dirty="0" err="1"/>
              <a:t>ip</a:t>
            </a:r>
            <a:r>
              <a:rPr lang="en-US" dirty="0"/>
              <a:t>-address mask} | {</a:t>
            </a:r>
            <a:r>
              <a:rPr lang="en-US" dirty="0" smtClean="0"/>
              <a:t>prefix mask</a:t>
            </a:r>
            <a:r>
              <a:rPr lang="en-US" dirty="0"/>
              <a:t>}} [not-advertise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Default routes and Stub Areas.</a:t>
            </a:r>
          </a:p>
          <a:p>
            <a:pPr marL="0" indent="0">
              <a:buNone/>
            </a:pPr>
            <a:r>
              <a:rPr lang="en-US" b="1" dirty="0"/>
              <a:t>Domain-wide Defaults Using the default-information </a:t>
            </a:r>
            <a:r>
              <a:rPr lang="en-US" b="1" dirty="0" smtClean="0"/>
              <a:t>originate Command:</a:t>
            </a:r>
          </a:p>
          <a:p>
            <a:r>
              <a:rPr lang="en-US" dirty="0" smtClean="0"/>
              <a:t>With </a:t>
            </a:r>
            <a:r>
              <a:rPr lang="en-US" dirty="0"/>
              <a:t>all default parameters, it injects a default route into OSPF, as an External Type </a:t>
            </a:r>
            <a:r>
              <a:rPr lang="en-US" dirty="0" smtClean="0"/>
              <a:t>2 route</a:t>
            </a:r>
            <a:r>
              <a:rPr lang="en-US" dirty="0"/>
              <a:t>, using a Type 5 LSA, with metric 1, but only if a default route exists in </a:t>
            </a:r>
            <a:r>
              <a:rPr lang="en-US" dirty="0" smtClean="0"/>
              <a:t>that router’s </a:t>
            </a:r>
            <a:r>
              <a:rPr lang="en-US" dirty="0"/>
              <a:t>routing table.</a:t>
            </a:r>
          </a:p>
          <a:p>
            <a:r>
              <a:rPr lang="en-US" dirty="0"/>
              <a:t>With the </a:t>
            </a:r>
            <a:r>
              <a:rPr lang="en-US" b="1" dirty="0" smtClean="0"/>
              <a:t>always</a:t>
            </a:r>
            <a:r>
              <a:rPr lang="en-US" dirty="0" smtClean="0"/>
              <a:t> parameter</a:t>
            </a:r>
            <a:r>
              <a:rPr lang="en-US" dirty="0"/>
              <a:t>, the default route is advertised even if there is no </a:t>
            </a:r>
            <a:r>
              <a:rPr lang="en-US" dirty="0" smtClean="0"/>
              <a:t>default route </a:t>
            </a:r>
            <a:r>
              <a:rPr lang="en-US" dirty="0"/>
              <a:t>in the router’s routing table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metric keyword </a:t>
            </a:r>
            <a:r>
              <a:rPr lang="en-US" dirty="0"/>
              <a:t>defines the metric listed for the </a:t>
            </a:r>
            <a:r>
              <a:rPr lang="en-US" dirty="0" smtClean="0"/>
              <a:t>default 1.</a:t>
            </a:r>
          </a:p>
          <a:p>
            <a:r>
              <a:rPr lang="en-US" dirty="0"/>
              <a:t>The metric-</a:t>
            </a:r>
            <a:r>
              <a:rPr lang="en-US" dirty="0" smtClean="0"/>
              <a:t>type key word </a:t>
            </a:r>
            <a:r>
              <a:rPr lang="en-US" dirty="0"/>
              <a:t>defines whether the LSA is listed as external type 1 or </a:t>
            </a:r>
            <a:r>
              <a:rPr lang="en-US" dirty="0" smtClean="0"/>
              <a:t>external </a:t>
            </a:r>
            <a:r>
              <a:rPr lang="en-US" dirty="0"/>
              <a:t>type </a:t>
            </a:r>
            <a:r>
              <a:rPr lang="en-US" dirty="0" smtClean="0"/>
              <a:t>2</a:t>
            </a:r>
          </a:p>
          <a:p>
            <a:r>
              <a:rPr lang="en-US" dirty="0"/>
              <a:t>The decision of when to advertise, and when to withdraw, the default route is </a:t>
            </a:r>
            <a:r>
              <a:rPr lang="en-US" dirty="0" smtClean="0"/>
              <a:t>based on </a:t>
            </a:r>
            <a:r>
              <a:rPr lang="en-US" dirty="0"/>
              <a:t>matching the referenced route-</a:t>
            </a:r>
            <a:r>
              <a:rPr lang="en-US" dirty="0" err="1"/>
              <a:t>mapwith</a:t>
            </a:r>
            <a:r>
              <a:rPr lang="en-US" dirty="0"/>
              <a:t> a permit action.</a:t>
            </a:r>
          </a:p>
        </p:txBody>
      </p:sp>
    </p:spTree>
    <p:extLst>
      <p:ext uri="{BB962C8B-B14F-4D97-AF65-F5344CB8AC3E}">
        <p14:creationId xmlns:p14="http://schemas.microsoft.com/office/powerpoint/2010/main" val="72099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Introducing Stubby Area </a:t>
            </a:r>
            <a:r>
              <a:rPr lang="en-US" dirty="0" smtClean="0"/>
              <a:t>Types : Stub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Stub Area: </a:t>
            </a:r>
            <a:r>
              <a:rPr lang="en-US" dirty="0" smtClean="0"/>
              <a:t>ABRs </a:t>
            </a:r>
            <a:r>
              <a:rPr lang="en-US" dirty="0"/>
              <a:t>in stub areas advertise a default route </a:t>
            </a:r>
            <a:r>
              <a:rPr lang="en-US" dirty="0" smtClean="0"/>
              <a:t>into the </a:t>
            </a:r>
            <a:r>
              <a:rPr lang="en-US" dirty="0"/>
              <a:t>stub area. At the same time, the ABR chooses to not advertise external routes (5 LSAs</a:t>
            </a:r>
            <a:r>
              <a:rPr lang="en-US" dirty="0" smtClean="0"/>
              <a:t>) into </a:t>
            </a:r>
            <a:r>
              <a:rPr lang="en-US" dirty="0"/>
              <a:t>the area, or even instead to not advertise </a:t>
            </a:r>
            <a:r>
              <a:rPr lang="en-US" dirty="0" smtClean="0"/>
              <a:t>inter area </a:t>
            </a:r>
            <a:r>
              <a:rPr lang="en-US" dirty="0"/>
              <a:t>routes (in Type 3 LSAs) into </a:t>
            </a:r>
            <a:r>
              <a:rPr lang="en-US" dirty="0" smtClean="0"/>
              <a:t>the area.</a:t>
            </a:r>
          </a:p>
          <a:p>
            <a:pPr marL="0" indent="0">
              <a:buNone/>
            </a:pPr>
            <a:r>
              <a:rPr lang="en-US" dirty="0"/>
              <a:t>all routers in the stub area can still route to the destinations (based on </a:t>
            </a:r>
            <a:r>
              <a:rPr lang="en-US" dirty="0" smtClean="0"/>
              <a:t>the default </a:t>
            </a:r>
            <a:r>
              <a:rPr lang="en-US" dirty="0"/>
              <a:t>route), but the routers require less memory and processing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The following list summarizes these features of stub </a:t>
            </a:r>
            <a:r>
              <a:rPr lang="en-US" b="1" dirty="0" smtClean="0"/>
              <a:t>areas.</a:t>
            </a:r>
          </a:p>
          <a:p>
            <a:r>
              <a:rPr lang="en-US" dirty="0"/>
              <a:t> ABRs create a default route, using a Type 3 LSA, listing subnet 0.0.0.0 and </a:t>
            </a:r>
            <a:r>
              <a:rPr lang="en-US" dirty="0" smtClean="0"/>
              <a:t>mask 0.0.0.0</a:t>
            </a:r>
            <a:r>
              <a:rPr lang="en-US" dirty="0"/>
              <a:t>, and flood that into the stub area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ABRs </a:t>
            </a:r>
            <a:r>
              <a:rPr lang="en-US" dirty="0"/>
              <a:t>do not flood Type 5 LSAs into the stub area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default route has a metric of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smtClean="0"/>
              <a:t>Routers </a:t>
            </a:r>
            <a:r>
              <a:rPr lang="en-US" dirty="0"/>
              <a:t>inside stub areas cannot redistribute external routes into the stubby area, </a:t>
            </a:r>
            <a:r>
              <a:rPr lang="en-US" dirty="0" smtClean="0"/>
              <a:t>because </a:t>
            </a:r>
            <a:r>
              <a:rPr lang="en-US" dirty="0"/>
              <a:t>that would require a Type 5 LSA in the area</a:t>
            </a:r>
            <a:r>
              <a:rPr lang="en-US" dirty="0" smtClean="0"/>
              <a:t>.</a:t>
            </a:r>
          </a:p>
          <a:p>
            <a:r>
              <a:rPr lang="en-US" dirty="0"/>
              <a:t>All routers in the area must be configured to be </a:t>
            </a:r>
            <a:r>
              <a:rPr lang="en-US" dirty="0" smtClean="0"/>
              <a:t>stubby.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4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Totally Stubby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The following list summarizes these features of </a:t>
            </a:r>
            <a:r>
              <a:rPr lang="en-US" b="1" dirty="0" smtClean="0"/>
              <a:t>Totally stubby </a:t>
            </a:r>
            <a:r>
              <a:rPr lang="en-US" b="1" dirty="0"/>
              <a:t>areas.</a:t>
            </a:r>
          </a:p>
          <a:p>
            <a:r>
              <a:rPr lang="en-US" dirty="0"/>
              <a:t> ABRs create a default route, using a Type 3 LSA, listing subnet 0.0.0.0 and mask 0.0.0.0, and flood that into the stub area.</a:t>
            </a:r>
          </a:p>
          <a:p>
            <a:r>
              <a:rPr lang="en-US" dirty="0"/>
              <a:t>ABRs do not flood Type 5 </a:t>
            </a:r>
            <a:r>
              <a:rPr lang="en-US" dirty="0" smtClean="0"/>
              <a:t>and Type 3 LSAs </a:t>
            </a:r>
            <a:r>
              <a:rPr lang="en-US" dirty="0"/>
              <a:t>into the stub area.</a:t>
            </a:r>
          </a:p>
          <a:p>
            <a:r>
              <a:rPr lang="en-US" dirty="0"/>
              <a:t>The default route has a metric of 1</a:t>
            </a:r>
          </a:p>
          <a:p>
            <a:r>
              <a:rPr lang="en-US" dirty="0"/>
              <a:t>Routers inside stub areas cannot redistribute external routes into the stubby area, because that would require a Type 5 LSA in the area.</a:t>
            </a:r>
          </a:p>
          <a:p>
            <a:r>
              <a:rPr lang="en-US" dirty="0"/>
              <a:t>All routers in the area must be configured to be </a:t>
            </a:r>
            <a:r>
              <a:rPr lang="en-US" dirty="0" smtClean="0"/>
              <a:t>totally stubby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1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Not-So-Stubby Area (NSSA)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LSA5 is not allowed on Stub </a:t>
            </a:r>
            <a:r>
              <a:rPr lang="en-US" dirty="0"/>
              <a:t>and totally stubby </a:t>
            </a:r>
            <a:r>
              <a:rPr lang="en-US" dirty="0" smtClean="0"/>
              <a:t>areas–</a:t>
            </a:r>
            <a:r>
              <a:rPr lang="en-US" dirty="0"/>
              <a:t>a feature that originally caused some problems. The problem is based on the fact </a:t>
            </a:r>
            <a:r>
              <a:rPr lang="en-US" dirty="0" smtClean="0"/>
              <a:t>that stub </a:t>
            </a:r>
            <a:r>
              <a:rPr lang="en-US" dirty="0"/>
              <a:t>areas by definition should never learn a Type 5 LSA, and OSPF injects external routes , into OSPF as Type 5 LSAs. These two facts together mean that a stubby area could </a:t>
            </a:r>
            <a:r>
              <a:rPr lang="en-US" dirty="0" smtClean="0"/>
              <a:t>not normally </a:t>
            </a:r>
            <a:r>
              <a:rPr lang="en-US" dirty="0"/>
              <a:t>have an ASBR that was injecting external routes into the stub area</a:t>
            </a:r>
            <a:r>
              <a:rPr lang="en-US" dirty="0" smtClean="0"/>
              <a:t>.</a:t>
            </a:r>
          </a:p>
          <a:p>
            <a:r>
              <a:rPr lang="en-US" dirty="0"/>
              <a:t>The not-so-stubby area (NSSA) </a:t>
            </a:r>
            <a:r>
              <a:rPr lang="en-US" dirty="0" smtClean="0"/>
              <a:t> </a:t>
            </a:r>
            <a:r>
              <a:rPr lang="en-US" dirty="0"/>
              <a:t>overcomes the restriction on </a:t>
            </a:r>
            <a:r>
              <a:rPr lang="en-US" dirty="0" smtClean="0"/>
              <a:t>external routes and it converts those routes in LSA 7 with in stub area , and then again ABR will change it back to LSA 5.</a:t>
            </a:r>
          </a:p>
          <a:p>
            <a:r>
              <a:rPr lang="en-US" dirty="0" smtClean="0"/>
              <a:t>ABRs flood  Type 3 LSA into the area.</a:t>
            </a:r>
          </a:p>
          <a:p>
            <a:r>
              <a:rPr lang="en-US" dirty="0" smtClean="0"/>
              <a:t>It filters Type 5 LSA.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OSPF area design requires the use of a backbone area, area 0, with each area </a:t>
            </a:r>
            <a:r>
              <a:rPr lang="en-US" dirty="0" smtClean="0"/>
              <a:t>connecting to </a:t>
            </a:r>
            <a:r>
              <a:rPr lang="en-US" dirty="0"/>
              <a:t>area </a:t>
            </a:r>
            <a:r>
              <a:rPr lang="en-US" dirty="0" smtClean="0"/>
              <a:t>0 </a:t>
            </a:r>
            <a:r>
              <a:rPr lang="en-US" dirty="0"/>
              <a:t>through an ABR, </a:t>
            </a:r>
            <a:r>
              <a:rPr lang="en-US" dirty="0" smtClean="0"/>
              <a:t>in </a:t>
            </a:r>
            <a:r>
              <a:rPr lang="en-US" dirty="0"/>
              <a:t>some cases two backbone areas </a:t>
            </a:r>
            <a:r>
              <a:rPr lang="en-US" dirty="0" smtClean="0"/>
              <a:t>exist.</a:t>
            </a:r>
          </a:p>
          <a:p>
            <a:r>
              <a:rPr lang="en-US" b="1" dirty="0"/>
              <a:t>Understanding OSPF Virtual Link </a:t>
            </a:r>
            <a:r>
              <a:rPr lang="en-US" b="1" dirty="0" smtClean="0"/>
              <a:t>Concepts:</a:t>
            </a:r>
          </a:p>
          <a:p>
            <a:pPr marL="0" indent="0">
              <a:buNone/>
            </a:pPr>
            <a:r>
              <a:rPr lang="en-US" dirty="0"/>
              <a:t>An OSPF virtual link allows two ABRs that connect to the same </a:t>
            </a:r>
            <a:r>
              <a:rPr lang="en-US" dirty="0" smtClean="0"/>
              <a:t>non backbone </a:t>
            </a:r>
            <a:r>
              <a:rPr lang="en-US" dirty="0"/>
              <a:t>area </a:t>
            </a:r>
            <a:r>
              <a:rPr lang="en-US" dirty="0" smtClean="0"/>
              <a:t>to form </a:t>
            </a:r>
            <a:r>
              <a:rPr lang="en-US" dirty="0"/>
              <a:t>a neighbor relationship through that </a:t>
            </a:r>
            <a:r>
              <a:rPr lang="en-US" dirty="0" smtClean="0"/>
              <a:t>non backbone </a:t>
            </a:r>
            <a:r>
              <a:rPr lang="en-US" dirty="0"/>
              <a:t>area, even when separated </a:t>
            </a:r>
            <a:r>
              <a:rPr lang="en-US" dirty="0" smtClean="0"/>
              <a:t>by many </a:t>
            </a:r>
            <a:r>
              <a:rPr lang="en-US" dirty="0"/>
              <a:t>other routers </a:t>
            </a:r>
            <a:r>
              <a:rPr lang="en-US" dirty="0" smtClean="0"/>
              <a:t>and subnets.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Chapter: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16-Bit ASN Assignment Categories from </a:t>
            </a:r>
            <a:r>
              <a:rPr lang="en-US" b="1" dirty="0" smtClean="0"/>
              <a:t>IANA</a:t>
            </a:r>
          </a:p>
          <a:p>
            <a:r>
              <a:rPr lang="en-US" dirty="0"/>
              <a:t>0	</a:t>
            </a:r>
            <a:r>
              <a:rPr lang="en-US" dirty="0" smtClean="0"/>
              <a:t>Reserved</a:t>
            </a:r>
          </a:p>
          <a:p>
            <a:r>
              <a:rPr lang="en-US" dirty="0"/>
              <a:t>1 through 64,495	Assignable by IANA for public </a:t>
            </a:r>
            <a:r>
              <a:rPr lang="en-US" dirty="0" smtClean="0"/>
              <a:t>use</a:t>
            </a:r>
          </a:p>
          <a:p>
            <a:r>
              <a:rPr lang="en-US" dirty="0"/>
              <a:t>64,496 through 64,511 Reserved for use in </a:t>
            </a:r>
            <a:r>
              <a:rPr lang="en-US" dirty="0" smtClean="0"/>
              <a:t>documentation</a:t>
            </a:r>
          </a:p>
          <a:p>
            <a:r>
              <a:rPr lang="en-US" dirty="0"/>
              <a:t>64,512 through 65,534	</a:t>
            </a:r>
            <a:r>
              <a:rPr lang="en-US" dirty="0" smtClean="0"/>
              <a:t>   Private use</a:t>
            </a:r>
          </a:p>
          <a:p>
            <a:r>
              <a:rPr lang="en-US" dirty="0"/>
              <a:t>65,535	</a:t>
            </a:r>
            <a:r>
              <a:rPr lang="en-US" dirty="0" smtClean="0"/>
              <a:t>Reserved</a:t>
            </a:r>
          </a:p>
          <a:p>
            <a:pPr marL="0" indent="0">
              <a:buNone/>
            </a:pPr>
            <a:r>
              <a:rPr lang="en-US" dirty="0" smtClean="0"/>
              <a:t>Separate four cases of BGP.</a:t>
            </a:r>
          </a:p>
          <a:p>
            <a:pPr marL="0" indent="0">
              <a:buNone/>
            </a:pPr>
            <a:r>
              <a:rPr lang="en-US" dirty="0" smtClean="0"/>
              <a:t>1.Single </a:t>
            </a:r>
            <a:r>
              <a:rPr lang="en-US" dirty="0"/>
              <a:t>Homed -The single-homed Internet design uses a single ISP, with a single link between the </a:t>
            </a:r>
            <a:r>
              <a:rPr lang="en-US" dirty="0" smtClean="0"/>
              <a:t>Enterprise </a:t>
            </a:r>
            <a:r>
              <a:rPr lang="en-US" dirty="0"/>
              <a:t>and the ISP.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2. Dual Homed-The dual-homed design has two (or more) links to the Internet, but with all links </a:t>
            </a:r>
            <a:r>
              <a:rPr lang="en-US" dirty="0" smtClean="0"/>
              <a:t>connecting </a:t>
            </a:r>
            <a:r>
              <a:rPr lang="en-US" dirty="0"/>
              <a:t>to a single ISP.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3. Single </a:t>
            </a:r>
            <a:r>
              <a:rPr lang="en-US" dirty="0" err="1" smtClean="0"/>
              <a:t>Multihomed</a:t>
            </a:r>
            <a:r>
              <a:rPr lang="en-US" dirty="0"/>
              <a:t>-A single-</a:t>
            </a:r>
            <a:r>
              <a:rPr lang="en-US" dirty="0" err="1"/>
              <a:t>multihomed</a:t>
            </a:r>
            <a:r>
              <a:rPr lang="en-US" dirty="0"/>
              <a:t> topology means a single link per ISP, but multiple (at least 2) ISPs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4. Dual </a:t>
            </a:r>
            <a:r>
              <a:rPr lang="en-US" dirty="0" err="1" smtClean="0"/>
              <a:t>Multihomed</a:t>
            </a:r>
            <a:r>
              <a:rPr lang="en-US" dirty="0" smtClean="0"/>
              <a:t>- With this </a:t>
            </a:r>
            <a:r>
              <a:rPr lang="en-US" dirty="0"/>
              <a:t>design, two or more ISPs are used, with two or more connections to each. </a:t>
            </a:r>
          </a:p>
        </p:txBody>
      </p:sp>
    </p:spTree>
    <p:extLst>
      <p:ext uri="{BB962C8B-B14F-4D97-AF65-F5344CB8AC3E}">
        <p14:creationId xmlns:p14="http://schemas.microsoft.com/office/powerpoint/2010/main" val="20659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for Forming </a:t>
            </a:r>
            <a:r>
              <a:rPr lang="en-US" dirty="0" err="1"/>
              <a:t>eBGP</a:t>
            </a:r>
            <a:r>
              <a:rPr lang="en-US" dirty="0"/>
              <a:t> </a:t>
            </a:r>
            <a:r>
              <a:rPr lang="en-US" dirty="0" err="1" smtClean="0"/>
              <a:t>Neighborship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 local router’s ASN </a:t>
            </a:r>
            <a:r>
              <a:rPr lang="en-US" dirty="0" smtClean="0"/>
              <a:t>must </a:t>
            </a:r>
            <a:r>
              <a:rPr lang="en-US" dirty="0"/>
              <a:t>match the </a:t>
            </a:r>
            <a:r>
              <a:rPr lang="en-US" dirty="0" smtClean="0"/>
              <a:t>neighboring router’s </a:t>
            </a:r>
            <a:r>
              <a:rPr lang="en-US" dirty="0"/>
              <a:t>reference to that ASN with its </a:t>
            </a:r>
            <a:r>
              <a:rPr lang="en-US" dirty="0" smtClean="0"/>
              <a:t>“neighbor </a:t>
            </a:r>
            <a:r>
              <a:rPr lang="en-US" dirty="0"/>
              <a:t>remote-</a:t>
            </a:r>
            <a:r>
              <a:rPr lang="en-US" dirty="0" smtClean="0"/>
              <a:t>as </a:t>
            </a:r>
            <a:r>
              <a:rPr lang="en-US" dirty="0" err="1" smtClean="0"/>
              <a:t>asn</a:t>
            </a:r>
            <a:r>
              <a:rPr lang="en-US" dirty="0" smtClean="0"/>
              <a:t>” command.</a:t>
            </a:r>
          </a:p>
          <a:p>
            <a:r>
              <a:rPr lang="en-US" dirty="0"/>
              <a:t>The BGP router IDs of the two routers must not be the same</a:t>
            </a:r>
            <a:r>
              <a:rPr lang="en-US" dirty="0" smtClean="0"/>
              <a:t>.</a:t>
            </a:r>
          </a:p>
          <a:p>
            <a:r>
              <a:rPr lang="en-US" dirty="0"/>
              <a:t>If configured, MD5 authentication must pass</a:t>
            </a:r>
            <a:r>
              <a:rPr lang="en-US" dirty="0" smtClean="0"/>
              <a:t>.</a:t>
            </a:r>
          </a:p>
          <a:p>
            <a:r>
              <a:rPr lang="en-US" dirty="0"/>
              <a:t>Each router must be part of a TCP connection with the other router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BGP Neighbor </a:t>
            </a:r>
            <a:r>
              <a:rPr lang="en-US" b="1" dirty="0" smtClean="0"/>
              <a:t>States</a:t>
            </a:r>
            <a:r>
              <a:rPr lang="en-US" dirty="0" smtClean="0"/>
              <a:t>-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Idle- </a:t>
            </a:r>
            <a:r>
              <a:rPr lang="en-US" dirty="0"/>
              <a:t> The BGP process is either administratively down or awaiting the next retry </a:t>
            </a:r>
            <a:r>
              <a:rPr lang="en-US" dirty="0" smtClean="0"/>
              <a:t>attempt.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Connect-</a:t>
            </a:r>
            <a:r>
              <a:rPr lang="en-US" dirty="0"/>
              <a:t> The BGP process is waiting for the TCP connection to be completed. You </a:t>
            </a:r>
            <a:r>
              <a:rPr lang="en-US" dirty="0" smtClean="0"/>
              <a:t>can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determine from this state information whether the TCP connection </a:t>
            </a:r>
            <a:r>
              <a:rPr lang="en-US" dirty="0" smtClean="0"/>
              <a:t>can complete.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Active-</a:t>
            </a:r>
            <a:r>
              <a:rPr lang="en-US" dirty="0"/>
              <a:t> The TCP connection has been completed, but no BGP messages have </a:t>
            </a:r>
            <a:r>
              <a:rPr lang="en-US" dirty="0" smtClean="0"/>
              <a:t>been sent </a:t>
            </a:r>
            <a:r>
              <a:rPr lang="en-US" dirty="0"/>
              <a:t>to the peer yet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Opensent</a:t>
            </a:r>
            <a:r>
              <a:rPr lang="en-US" b="1" dirty="0" smtClean="0"/>
              <a:t>-</a:t>
            </a:r>
            <a:r>
              <a:rPr lang="en-US" dirty="0"/>
              <a:t> The TCP connection exists, and a BGP Open message has been sent to </a:t>
            </a:r>
            <a:r>
              <a:rPr lang="en-US" dirty="0" smtClean="0"/>
              <a:t>the peer</a:t>
            </a:r>
            <a:r>
              <a:rPr lang="en-US" dirty="0"/>
              <a:t>, but the matching Open message has not yet been received from </a:t>
            </a:r>
            <a:r>
              <a:rPr lang="en-US" dirty="0" smtClean="0"/>
              <a:t>the other </a:t>
            </a:r>
            <a:r>
              <a:rPr lang="en-US" dirty="0"/>
              <a:t>router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Openconfirm</a:t>
            </a:r>
            <a:r>
              <a:rPr lang="en-US" b="1" dirty="0"/>
              <a:t>- </a:t>
            </a:r>
            <a:r>
              <a:rPr lang="en-US" dirty="0"/>
              <a:t> An Open message has been both sent to and received from the other </a:t>
            </a:r>
            <a:r>
              <a:rPr lang="en-US" dirty="0" smtClean="0"/>
              <a:t>router and waiting for BGP </a:t>
            </a:r>
            <a:r>
              <a:rPr lang="en-US" dirty="0" err="1"/>
              <a:t>Keepalive</a:t>
            </a:r>
            <a:r>
              <a:rPr lang="en-US" dirty="0"/>
              <a:t> message (to confirm all </a:t>
            </a:r>
            <a:r>
              <a:rPr lang="en-US" dirty="0" smtClean="0"/>
              <a:t>neighbor</a:t>
            </a:r>
            <a:r>
              <a:rPr lang="en-US" dirty="0"/>
              <a:t> </a:t>
            </a:r>
            <a:r>
              <a:rPr lang="en-US" dirty="0" smtClean="0"/>
              <a:t>related </a:t>
            </a:r>
            <a:r>
              <a:rPr lang="en-US" dirty="0"/>
              <a:t>parameters matched) or BGP Notification message (to learn there </a:t>
            </a:r>
            <a:r>
              <a:rPr lang="en-US" dirty="0" smtClean="0"/>
              <a:t>is some </a:t>
            </a:r>
            <a:r>
              <a:rPr lang="en-US" dirty="0"/>
              <a:t>mismatch in neighbor parameters)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6"/>
            </a:pPr>
            <a:r>
              <a:rPr lang="en-US" b="1" dirty="0" smtClean="0"/>
              <a:t>Established</a:t>
            </a:r>
            <a:r>
              <a:rPr lang="en-US" b="1" dirty="0"/>
              <a:t>- </a:t>
            </a:r>
            <a:r>
              <a:rPr lang="en-US" dirty="0"/>
              <a:t>All neighbor parameters match, the neighbor relationship works, and the </a:t>
            </a:r>
            <a:r>
              <a:rPr lang="en-US" dirty="0" smtClean="0"/>
              <a:t>peers can </a:t>
            </a:r>
            <a:r>
              <a:rPr lang="en-US" dirty="0"/>
              <a:t>now exchange Update messages.</a:t>
            </a:r>
          </a:p>
        </p:txBody>
      </p:sp>
    </p:spTree>
    <p:extLst>
      <p:ext uri="{BB962C8B-B14F-4D97-AF65-F5344CB8AC3E}">
        <p14:creationId xmlns:p14="http://schemas.microsoft.com/office/powerpoint/2010/main" val="40443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Message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Open</a:t>
            </a:r>
            <a:r>
              <a:rPr lang="en-US" dirty="0"/>
              <a:t>- Used to establish a neighbor relationship and exchange </a:t>
            </a:r>
            <a:r>
              <a:rPr lang="en-US" dirty="0" smtClean="0"/>
              <a:t>basic parameters</a:t>
            </a:r>
            <a:r>
              <a:rPr lang="en-US" dirty="0"/>
              <a:t>, including ASN and MD5 authentication values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Keepalive</a:t>
            </a:r>
            <a:r>
              <a:rPr lang="en-US" dirty="0"/>
              <a:t>-Sent on a periodic basis to maintain the neighbor </a:t>
            </a:r>
            <a:r>
              <a:rPr lang="en-US" dirty="0" smtClean="0"/>
              <a:t>relationship.</a:t>
            </a:r>
          </a:p>
          <a:p>
            <a:r>
              <a:rPr lang="en-US" b="1" dirty="0"/>
              <a:t>Update</a:t>
            </a:r>
            <a:r>
              <a:rPr lang="en-US" dirty="0"/>
              <a:t>-Used to exchange PAs and the associated prefix/</a:t>
            </a:r>
            <a:r>
              <a:rPr lang="en-US" dirty="0" smtClean="0"/>
              <a:t>length (</a:t>
            </a:r>
            <a:r>
              <a:rPr lang="en-US" dirty="0"/>
              <a:t>NLRI) that use those attributes</a:t>
            </a:r>
            <a:r>
              <a:rPr lang="en-US" dirty="0" smtClean="0"/>
              <a:t>.</a:t>
            </a:r>
          </a:p>
          <a:p>
            <a:r>
              <a:rPr lang="en-US" b="1" dirty="0"/>
              <a:t>Notification</a:t>
            </a:r>
            <a:r>
              <a:rPr lang="en-US" dirty="0"/>
              <a:t>-Used to signal a BGP error; typically results in a reset to </a:t>
            </a:r>
            <a:r>
              <a:rPr lang="en-US" dirty="0" smtClean="0"/>
              <a:t>the neighbor </a:t>
            </a:r>
            <a:r>
              <a:rPr lang="en-US" dirty="0"/>
              <a:t>relationship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Commands:</a:t>
            </a:r>
          </a:p>
          <a:p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b="1" dirty="0"/>
              <a:t> 0.0.0.0 0.0.0.0-</a:t>
            </a:r>
            <a:r>
              <a:rPr lang="en-US" dirty="0"/>
              <a:t>List possible default routes</a:t>
            </a:r>
            <a:r>
              <a:rPr lang="en-US" dirty="0" smtClean="0"/>
              <a:t>.</a:t>
            </a:r>
          </a:p>
          <a:p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bgpprefix</a:t>
            </a:r>
            <a:r>
              <a:rPr lang="en-US" b="1" dirty="0"/>
              <a:t> [subnet-mask]- </a:t>
            </a:r>
            <a:r>
              <a:rPr lang="en-US" dirty="0"/>
              <a:t>List possible routes, per prefix</a:t>
            </a:r>
            <a:r>
              <a:rPr lang="en-US" dirty="0" smtClean="0"/>
              <a:t>.</a:t>
            </a:r>
          </a:p>
          <a:p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b="1" dirty="0"/>
              <a:t> </a:t>
            </a:r>
            <a:r>
              <a:rPr lang="en-US" b="1" dirty="0" smtClean="0"/>
              <a:t>neighbors </a:t>
            </a:r>
            <a:r>
              <a:rPr lang="en-US" b="1" dirty="0" err="1" smtClean="0"/>
              <a:t>ip</a:t>
            </a:r>
            <a:r>
              <a:rPr lang="en-US" b="1" dirty="0"/>
              <a:t>-</a:t>
            </a:r>
            <a:r>
              <a:rPr lang="en-US" b="1" dirty="0" smtClean="0"/>
              <a:t>address received</a:t>
            </a:r>
            <a:r>
              <a:rPr lang="en-US" b="1" dirty="0"/>
              <a:t>-</a:t>
            </a:r>
            <a:r>
              <a:rPr lang="en-US" dirty="0"/>
              <a:t>routes-List routes learned from </a:t>
            </a:r>
            <a:r>
              <a:rPr lang="en-US" dirty="0" smtClean="0"/>
              <a:t>one neighbor</a:t>
            </a:r>
            <a:r>
              <a:rPr lang="en-US" dirty="0"/>
              <a:t>, before any inbound </a:t>
            </a:r>
            <a:r>
              <a:rPr lang="en-US" dirty="0" smtClean="0"/>
              <a:t>filtering </a:t>
            </a:r>
            <a:r>
              <a:rPr lang="en-US" dirty="0"/>
              <a:t>is applied.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b="1" dirty="0"/>
              <a:t> </a:t>
            </a:r>
            <a:r>
              <a:rPr lang="en-US" b="1" dirty="0" smtClean="0"/>
              <a:t>neighbors </a:t>
            </a:r>
            <a:r>
              <a:rPr lang="en-US" b="1" dirty="0" err="1" smtClean="0"/>
              <a:t>ip</a:t>
            </a:r>
            <a:r>
              <a:rPr lang="en-US" b="1" dirty="0"/>
              <a:t>-</a:t>
            </a:r>
            <a:r>
              <a:rPr lang="en-US" b="1" dirty="0" smtClean="0"/>
              <a:t>address </a:t>
            </a:r>
            <a:r>
              <a:rPr lang="en-US" b="1" dirty="0"/>
              <a:t>routes -</a:t>
            </a:r>
            <a:r>
              <a:rPr lang="en-US" dirty="0"/>
              <a:t>List routes learned from a </a:t>
            </a:r>
            <a:r>
              <a:rPr lang="en-US" dirty="0" smtClean="0"/>
              <a:t>specific neighbor </a:t>
            </a:r>
            <a:r>
              <a:rPr lang="en-US" dirty="0"/>
              <a:t>that passed any </a:t>
            </a:r>
            <a:r>
              <a:rPr lang="en-US" dirty="0" smtClean="0"/>
              <a:t>inbound filters.</a:t>
            </a:r>
          </a:p>
          <a:p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b="1" dirty="0"/>
              <a:t> </a:t>
            </a:r>
            <a:r>
              <a:rPr lang="en-US" b="1" dirty="0" smtClean="0"/>
              <a:t>neighbors </a:t>
            </a:r>
            <a:r>
              <a:rPr lang="en-US" b="1" dirty="0" err="1" smtClean="0"/>
              <a:t>ip</a:t>
            </a:r>
            <a:r>
              <a:rPr lang="en-US" b="1" dirty="0"/>
              <a:t>-</a:t>
            </a:r>
            <a:r>
              <a:rPr lang="en-US" b="1" dirty="0" smtClean="0"/>
              <a:t>address advertised</a:t>
            </a:r>
            <a:r>
              <a:rPr lang="en-US" b="1" dirty="0"/>
              <a:t>-</a:t>
            </a:r>
            <a:r>
              <a:rPr lang="en-US" dirty="0"/>
              <a:t>routes-Lists routes advertised to a </a:t>
            </a:r>
            <a:r>
              <a:rPr lang="en-US" dirty="0" smtClean="0"/>
              <a:t>neighbor </a:t>
            </a:r>
            <a:r>
              <a:rPr lang="en-US" dirty="0"/>
              <a:t>after applying outbound </a:t>
            </a:r>
            <a:r>
              <a:rPr lang="en-US" dirty="0" smtClean="0"/>
              <a:t>filtering.</a:t>
            </a:r>
          </a:p>
          <a:p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err="1"/>
              <a:t>bgp</a:t>
            </a:r>
            <a:r>
              <a:rPr lang="en-US" b="1" dirty="0"/>
              <a:t> summary- </a:t>
            </a:r>
            <a:r>
              <a:rPr lang="en-US" dirty="0"/>
              <a:t>List the number of </a:t>
            </a:r>
            <a:r>
              <a:rPr lang="en-US" dirty="0" smtClean="0"/>
              <a:t>prefixes learned </a:t>
            </a:r>
            <a:r>
              <a:rPr lang="en-US" dirty="0"/>
              <a:t>per neighbor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Injecting Routes into BGP for Advertisement to the ISPs.</a:t>
            </a:r>
          </a:p>
          <a:p>
            <a:pPr marL="0" indent="0">
              <a:buNone/>
            </a:pPr>
            <a:r>
              <a:rPr lang="en-US" dirty="0" smtClean="0"/>
              <a:t>1.BGP network command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2.Redistribution </a:t>
            </a:r>
            <a:r>
              <a:rPr lang="en-US" dirty="0"/>
              <a:t>from an IGP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Goals for </a:t>
            </a:r>
            <a:r>
              <a:rPr lang="en-US" dirty="0" smtClean="0"/>
              <a:t>Inter domain </a:t>
            </a:r>
            <a:r>
              <a:rPr lang="en-US" dirty="0"/>
              <a:t>Routing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Scalability </a:t>
            </a:r>
          </a:p>
          <a:p>
            <a:r>
              <a:rPr lang="en-US" dirty="0"/>
              <a:t>• The Internet has more than 140,000 routes and is still growing. </a:t>
            </a:r>
          </a:p>
          <a:p>
            <a:r>
              <a:rPr lang="en-US" dirty="0"/>
              <a:t>Secure routing information exchange</a:t>
            </a:r>
            <a:br>
              <a:rPr lang="en-US" dirty="0"/>
            </a:br>
            <a:r>
              <a:rPr lang="en-US" dirty="0"/>
              <a:t>• Routers from another AS cannot be trusted.</a:t>
            </a:r>
            <a:br>
              <a:rPr lang="en-US" dirty="0"/>
            </a:br>
            <a:r>
              <a:rPr lang="en-US" dirty="0"/>
              <a:t>• Tight filters are required; authentication is desirable. </a:t>
            </a:r>
          </a:p>
          <a:p>
            <a:r>
              <a:rPr lang="en-US" dirty="0"/>
              <a:t>Support for routing policies </a:t>
            </a:r>
          </a:p>
          <a:p>
            <a:r>
              <a:rPr lang="en-US" dirty="0"/>
              <a:t>• Routing between autonomous systems might not always follow the optimum path.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Protocol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16.Three tables used with EIGRP.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1.Routing Table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2.Neighbor Table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3.Topology Table</a:t>
            </a:r>
          </a:p>
          <a:p>
            <a:pPr marL="0" indent="0">
              <a:buNone/>
            </a:pPr>
            <a:r>
              <a:rPr lang="en-US" dirty="0"/>
              <a:t>17. </a:t>
            </a:r>
            <a:r>
              <a:rPr lang="en-US" b="1" dirty="0"/>
              <a:t>Feasible </a:t>
            </a:r>
            <a:r>
              <a:rPr lang="en-US" b="1" dirty="0" smtClean="0"/>
              <a:t>successor:</a:t>
            </a:r>
            <a:r>
              <a:rPr lang="en-US" dirty="0" smtClean="0"/>
              <a:t>  </a:t>
            </a:r>
            <a:r>
              <a:rPr lang="en-US" dirty="0"/>
              <a:t>A feasible successor is a path whose advertised distance is less than the </a:t>
            </a:r>
            <a:r>
              <a:rPr lang="en-US" dirty="0" smtClean="0"/>
              <a:t>feasible </a:t>
            </a:r>
            <a:r>
              <a:rPr lang="en-US" dirty="0"/>
              <a:t>distance of the current </a:t>
            </a:r>
            <a:r>
              <a:rPr lang="en-US" dirty="0" smtClean="0"/>
              <a:t>successor.</a:t>
            </a:r>
          </a:p>
          <a:p>
            <a:pPr marL="0" indent="0">
              <a:buNone/>
            </a:pPr>
            <a:r>
              <a:rPr lang="en-US" dirty="0" smtClean="0"/>
              <a:t>EIGRP </a:t>
            </a:r>
            <a:r>
              <a:rPr lang="en-US" dirty="0"/>
              <a:t>will </a:t>
            </a:r>
            <a:r>
              <a:rPr lang="en-US" dirty="0" smtClean="0"/>
              <a:t>keep </a:t>
            </a:r>
            <a:r>
              <a:rPr lang="en-US" dirty="0"/>
              <a:t>up to 16 feasible successors in the topology </a:t>
            </a:r>
            <a:r>
              <a:rPr lang="en-US" dirty="0" smtClean="0"/>
              <a:t>table and one with the best metric will be copied to routing table.</a:t>
            </a:r>
          </a:p>
          <a:p>
            <a:pPr marL="0" indent="0">
              <a:buNone/>
            </a:pPr>
            <a:r>
              <a:rPr lang="en-US" dirty="0"/>
              <a:t>18. </a:t>
            </a:r>
            <a:r>
              <a:rPr lang="en-US" b="1" dirty="0" smtClean="0"/>
              <a:t>Successor:</a:t>
            </a:r>
            <a:r>
              <a:rPr lang="en-US" dirty="0" smtClean="0"/>
              <a:t>  </a:t>
            </a:r>
            <a:r>
              <a:rPr lang="en-US" dirty="0"/>
              <a:t>A successor route </a:t>
            </a:r>
            <a:r>
              <a:rPr lang="en-US" dirty="0" smtClean="0"/>
              <a:t> is </a:t>
            </a:r>
            <a:r>
              <a:rPr lang="en-US" dirty="0"/>
              <a:t>the best route to a remote network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If a non successor route’s Rd is less than the FD, the route Is a feasible successor route.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9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BGP</a:t>
            </a:r>
            <a:endParaRPr lang="en-US" dirty="0"/>
          </a:p>
        </p:txBody>
      </p:sp>
      <p:pic>
        <p:nvPicPr>
          <p:cNvPr id="9" name="Content Placeholder 8" descr="Screen Shot 2014-08-22 at 7.13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4835"/>
          <a:stretch>
            <a:fillRect/>
          </a:stretch>
        </p:blipFill>
        <p:spPr>
          <a:xfrm>
            <a:off x="457200" y="647700"/>
            <a:ext cx="8229600" cy="5478463"/>
          </a:xfrm>
        </p:spPr>
      </p:pic>
    </p:spTree>
    <p:extLst>
      <p:ext uri="{BB962C8B-B14F-4D97-AF65-F5344CB8AC3E}">
        <p14:creationId xmlns:p14="http://schemas.microsoft.com/office/powerpoint/2010/main" val="5392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Characteristics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BGP is a distance vector protocol with enhancements: </a:t>
            </a:r>
          </a:p>
          <a:p>
            <a:pPr marL="0" indent="0">
              <a:buNone/>
            </a:pPr>
            <a:r>
              <a:rPr lang="en-US" dirty="0" smtClean="0"/>
              <a:t>        • </a:t>
            </a:r>
            <a:r>
              <a:rPr lang="en-US" dirty="0"/>
              <a:t>Reliable updates</a:t>
            </a:r>
            <a:br>
              <a:rPr lang="en-US" dirty="0"/>
            </a:br>
            <a:r>
              <a:rPr lang="en-US" dirty="0" smtClean="0"/>
              <a:t>        • </a:t>
            </a:r>
            <a:r>
              <a:rPr lang="en-US" dirty="0"/>
              <a:t>Triggered updates only</a:t>
            </a:r>
            <a:br>
              <a:rPr lang="en-US" dirty="0"/>
            </a:br>
            <a:r>
              <a:rPr lang="en-US" dirty="0" smtClean="0"/>
              <a:t>        • </a:t>
            </a:r>
            <a:r>
              <a:rPr lang="en-US" dirty="0"/>
              <a:t>Rich metrics (called path attributes) </a:t>
            </a:r>
          </a:p>
          <a:p>
            <a:r>
              <a:rPr lang="en-US" dirty="0"/>
              <a:t>Designed to scale to huge internetworks </a:t>
            </a:r>
          </a:p>
          <a:p>
            <a:r>
              <a:rPr lang="en-US" dirty="0"/>
              <a:t>Reliable updates</a:t>
            </a:r>
            <a:br>
              <a:rPr lang="en-US" dirty="0"/>
            </a:br>
            <a:r>
              <a:rPr lang="en-US" dirty="0"/>
              <a:t>• TCP used as transport protocol</a:t>
            </a:r>
            <a:br>
              <a:rPr lang="en-US" dirty="0"/>
            </a:br>
            <a:r>
              <a:rPr lang="en-US" dirty="0"/>
              <a:t>• No periodic updates</a:t>
            </a:r>
            <a:br>
              <a:rPr lang="en-US" dirty="0"/>
            </a:br>
            <a:r>
              <a:rPr lang="en-US" dirty="0"/>
              <a:t>• Periodic </a:t>
            </a:r>
            <a:r>
              <a:rPr lang="en-US" dirty="0" err="1"/>
              <a:t>keepalives</a:t>
            </a:r>
            <a:r>
              <a:rPr lang="en-US" dirty="0"/>
              <a:t> to verify TCP connectivity • Triggered updates batched and rate-limited </a:t>
            </a:r>
          </a:p>
          <a:p>
            <a:r>
              <a:rPr lang="en-US" dirty="0"/>
              <a:t>– Every 5 seconds for internal peer – Every 30 seconds for external peer </a:t>
            </a:r>
          </a:p>
          <a:p>
            <a:r>
              <a:rPr lang="en-US" dirty="0"/>
              <a:t>Protocol development considerations</a:t>
            </a:r>
            <a:br>
              <a:rPr lang="en-US" dirty="0"/>
            </a:br>
            <a:r>
              <a:rPr lang="en-US" dirty="0"/>
              <a:t>• BGP was designed to perform well in the following areas: </a:t>
            </a:r>
          </a:p>
          <a:p>
            <a:r>
              <a:rPr lang="en-US" dirty="0"/>
              <a:t>– </a:t>
            </a:r>
            <a:r>
              <a:rPr lang="en-US" dirty="0" smtClean="0"/>
              <a:t>Inter domain </a:t>
            </a:r>
            <a:r>
              <a:rPr lang="en-US" dirty="0"/>
              <a:t>routing applications</a:t>
            </a:r>
            <a:br>
              <a:rPr lang="en-US" dirty="0"/>
            </a:br>
            <a:r>
              <a:rPr lang="en-US" dirty="0"/>
              <a:t>– Huge internetworks with large routing tables</a:t>
            </a:r>
            <a:br>
              <a:rPr lang="en-US" dirty="0"/>
            </a:br>
            <a:r>
              <a:rPr lang="en-US" dirty="0"/>
              <a:t>– Environments that require complex routing policies </a:t>
            </a:r>
          </a:p>
          <a:p>
            <a:r>
              <a:rPr lang="en-US" dirty="0"/>
              <a:t>• Some design tradeoffs were made: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14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 BGP uses TCP for reliable transport— </a:t>
            </a:r>
          </a:p>
          <a:p>
            <a:r>
              <a:rPr lang="en-US" dirty="0"/>
              <a:t>CPU-intensive </a:t>
            </a:r>
          </a:p>
          <a:p>
            <a:r>
              <a:rPr lang="en-US" dirty="0"/>
              <a:t> Scalability is the top priority—slower convergence </a:t>
            </a:r>
          </a:p>
          <a:p>
            <a:r>
              <a:rPr lang="en-US" dirty="0"/>
              <a:t>Common BGP uses </a:t>
            </a:r>
          </a:p>
          <a:p>
            <a:r>
              <a:rPr lang="en-US" dirty="0"/>
              <a:t>Customers connected to more than one service provider </a:t>
            </a:r>
          </a:p>
          <a:p>
            <a:r>
              <a:rPr lang="en-US" dirty="0"/>
              <a:t>Service provider networks (transit autonomous systems) </a:t>
            </a:r>
          </a:p>
          <a:p>
            <a:r>
              <a:rPr lang="en-US" dirty="0"/>
              <a:t>Service providers exchanging traffic at an exchange point (CIX, GIX, NAP, ...) </a:t>
            </a:r>
          </a:p>
          <a:p>
            <a:r>
              <a:rPr lang="en-US" dirty="0"/>
              <a:t>Network cores of large-enterprise customers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07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Limitations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and associated tools cannot express all routing policies. </a:t>
            </a:r>
          </a:p>
          <a:p>
            <a:r>
              <a:rPr lang="en-US" dirty="0"/>
              <a:t>• You cannot influence the routing policies of downstream autonomous systems. </a:t>
            </a:r>
          </a:p>
          <a:p>
            <a:r>
              <a:rPr lang="en-US" dirty="0"/>
              <a:t>“BGP does not enable one AS to send traffic to a neighbor AS intending that the traffic take a different route from that taken by traffic originating in the neighbor AS.”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5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Path Attributes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BGP metrics are called path attributes. </a:t>
            </a:r>
          </a:p>
          <a:p>
            <a:r>
              <a:rPr lang="en-US" dirty="0"/>
              <a:t>BGP attributes are categorized as “well-known” and </a:t>
            </a:r>
          </a:p>
          <a:p>
            <a:r>
              <a:rPr lang="en-US" dirty="0"/>
              <a:t>“optional.” </a:t>
            </a:r>
          </a:p>
          <a:p>
            <a:r>
              <a:rPr lang="en-US" dirty="0"/>
              <a:t>Well-known attributes must be recognized by all compliant implementations. </a:t>
            </a:r>
          </a:p>
          <a:p>
            <a:r>
              <a:rPr lang="en-US" dirty="0"/>
              <a:t>Optional attributes are recognized only by some implementations (could be private); expected not to be recognized by all.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Well-Known BGP Attributes 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/>
              <a:t>Well-known attributes are divided into mandatory and discretionary. </a:t>
            </a:r>
          </a:p>
          <a:p>
            <a:r>
              <a:rPr lang="en-US" dirty="0"/>
              <a:t>Mandatory well-known attributes must be present in all update messages. </a:t>
            </a:r>
          </a:p>
          <a:p>
            <a:r>
              <a:rPr lang="en-US" dirty="0"/>
              <a:t>Discretionary well-known attributes are optional; they could be present in update messages. </a:t>
            </a:r>
          </a:p>
          <a:p>
            <a:r>
              <a:rPr lang="en-US" dirty="0"/>
              <a:t>All well-known attributes are propagated to other neighbors.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Mandatory Well-Known BGP Attributes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9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Mandatory </a:t>
            </a:r>
            <a:r>
              <a:rPr lang="en-US" dirty="0" err="1" smtClean="0"/>
              <a:t>WellKnown</a:t>
            </a:r>
            <a:r>
              <a:rPr lang="en-US" dirty="0" smtClean="0"/>
              <a:t> BGPA </a:t>
            </a:r>
            <a:r>
              <a:rPr lang="en-US" dirty="0" err="1" smtClean="0"/>
              <a:t>ttributes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• Origin</a:t>
            </a:r>
            <a:br>
              <a:rPr lang="en-US" dirty="0"/>
            </a:br>
            <a:r>
              <a:rPr lang="en-US" dirty="0"/>
              <a:t>– The origin of a BGP route </a:t>
            </a:r>
          </a:p>
          <a:p>
            <a:r>
              <a:rPr lang="en-US" dirty="0"/>
              <a:t>•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RouteoriginatedinanIGP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e </a:t>
            </a:r>
            <a:r>
              <a:rPr lang="en-US" dirty="0" err="1"/>
              <a:t>RouteoriginatedinEGP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? </a:t>
            </a:r>
            <a:r>
              <a:rPr lang="en-US" dirty="0" err="1"/>
              <a:t>RoutewasredistributedintoBGP</a:t>
            </a:r>
            <a:r>
              <a:rPr lang="en-US" dirty="0"/>
              <a:t> </a:t>
            </a:r>
          </a:p>
          <a:p>
            <a:r>
              <a:rPr lang="en-US" dirty="0"/>
              <a:t>• AS-path</a:t>
            </a:r>
            <a:br>
              <a:rPr lang="en-US" dirty="0"/>
            </a:br>
            <a:r>
              <a:rPr lang="en-US" dirty="0"/>
              <a:t>– Sequence of AS numbers through which the network is </a:t>
            </a:r>
          </a:p>
          <a:p>
            <a:r>
              <a:rPr lang="en-US" dirty="0"/>
              <a:t>accessible </a:t>
            </a:r>
          </a:p>
          <a:p>
            <a:r>
              <a:rPr lang="en-US" dirty="0"/>
              <a:t>• Next-hop</a:t>
            </a:r>
            <a:br>
              <a:rPr lang="en-US" dirty="0"/>
            </a:br>
            <a:r>
              <a:rPr lang="en-US" dirty="0"/>
              <a:t>– IP address of the next-hop router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Discretionary Well-Known BGP Attributes </a:t>
            </a:r>
            <a:endParaRPr lang="en-US" dirty="0" smtClean="0"/>
          </a:p>
          <a:p>
            <a:r>
              <a:rPr lang="en-US" dirty="0"/>
              <a:t>• Local preference</a:t>
            </a:r>
            <a:br>
              <a:rPr lang="en-US" dirty="0"/>
            </a:br>
            <a:r>
              <a:rPr lang="en-US" dirty="0"/>
              <a:t>– Used for consistent routing policy within AS </a:t>
            </a:r>
          </a:p>
          <a:p>
            <a:r>
              <a:rPr lang="en-US" dirty="0"/>
              <a:t>• Atomic aggregate </a:t>
            </a:r>
          </a:p>
          <a:p>
            <a:r>
              <a:rPr lang="en-US" dirty="0"/>
              <a:t>– Informs the neighbor AS that the originating router aggregated routes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44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BGP Attributes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Optional BGP attributes are transitive or </a:t>
            </a:r>
            <a:r>
              <a:rPr lang="en-US" dirty="0" err="1"/>
              <a:t>nontransitive</a:t>
            </a:r>
            <a:r>
              <a:rPr lang="en-US" dirty="0"/>
              <a:t>. • Transitive optional attributes </a:t>
            </a:r>
          </a:p>
          <a:p>
            <a:r>
              <a:rPr lang="en-US" dirty="0"/>
              <a:t>– Propagated to other neighbors if not recognized; partial bit set to indicate that the attribute was not recognized </a:t>
            </a:r>
          </a:p>
          <a:p>
            <a:r>
              <a:rPr lang="en-US" dirty="0"/>
              <a:t>• </a:t>
            </a:r>
            <a:r>
              <a:rPr lang="en-US" dirty="0" err="1"/>
              <a:t>Nontransitive</a:t>
            </a:r>
            <a:r>
              <a:rPr lang="en-US" dirty="0"/>
              <a:t> optional attributes – Discarded if not recognized </a:t>
            </a:r>
          </a:p>
          <a:p>
            <a:r>
              <a:rPr lang="en-US" dirty="0"/>
              <a:t>Recognized optional attributes are propagated to other neighbors based on their meaning (not constrained by transitive bit). </a:t>
            </a:r>
          </a:p>
          <a:p>
            <a:r>
              <a:rPr lang="en-US" dirty="0" err="1"/>
              <a:t>Nontransitive</a:t>
            </a:r>
            <a:r>
              <a:rPr lang="en-US" dirty="0"/>
              <a:t> attributes • Multi-exit discriminator </a:t>
            </a:r>
          </a:p>
          <a:p>
            <a:r>
              <a:rPr lang="en-US" dirty="0"/>
              <a:t>– Used to discriminate between multiple entry points to a single AS </a:t>
            </a:r>
          </a:p>
          <a:p>
            <a:r>
              <a:rPr lang="en-US" dirty="0"/>
              <a:t>Transitive attributes • Aggregator </a:t>
            </a:r>
          </a:p>
          <a:p>
            <a:r>
              <a:rPr lang="en-US" dirty="0"/>
              <a:t>– Specifies IP address and AS number of the router that performed route aggregation </a:t>
            </a:r>
          </a:p>
          <a:p>
            <a:r>
              <a:rPr lang="en-US" dirty="0"/>
              <a:t>• Community</a:t>
            </a:r>
            <a:br>
              <a:rPr lang="en-US" dirty="0"/>
            </a:br>
            <a:r>
              <a:rPr lang="en-US" dirty="0"/>
              <a:t>– Used for route tagging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4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AS-Path Attribute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AS-path attribute is empty when a local route is inserted in the BGP table. </a:t>
            </a:r>
          </a:p>
          <a:p>
            <a:r>
              <a:rPr lang="en-US" dirty="0"/>
              <a:t>The AS number of the sender is prepended to the AS- path attribute when the routing update crosses AS boundary. </a:t>
            </a:r>
          </a:p>
          <a:p>
            <a:r>
              <a:rPr lang="en-US" dirty="0"/>
              <a:t>The receiver of BGP routing information can use the AS-path attribute to determine through which AS the information has passed. </a:t>
            </a:r>
          </a:p>
          <a:p>
            <a:r>
              <a:rPr lang="en-US" dirty="0"/>
              <a:t>An AS that receives routing information with its own AS number in the AS path silently ignores the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4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creen Shot 2014-08-22 at 7.29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 b="4834"/>
          <a:stretch>
            <a:fillRect/>
          </a:stretch>
        </p:blipFill>
        <p:spPr>
          <a:xfrm>
            <a:off x="457200" y="513379"/>
            <a:ext cx="8229600" cy="5741738"/>
          </a:xfrm>
        </p:spPr>
      </p:pic>
    </p:spTree>
    <p:extLst>
      <p:ext uri="{BB962C8B-B14F-4D97-AF65-F5344CB8AC3E}">
        <p14:creationId xmlns:p14="http://schemas.microsoft.com/office/powerpoint/2010/main" val="3794342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Next-Hop Attribute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the next-hop IP address used for packet forwarding </a:t>
            </a:r>
          </a:p>
          <a:p>
            <a:r>
              <a:rPr lang="en-US" dirty="0"/>
              <a:t>Usually set to the IP address of the sending External Border Gateway Protocol (EBGP) router </a:t>
            </a:r>
          </a:p>
          <a:p>
            <a:r>
              <a:rPr lang="en-US" dirty="0"/>
              <a:t>Can be set to a third-party IP address to optimize routing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1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Protocol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Diffusing Update Algorithm (DUAL)-EIGRP uses Diffusing Update Algorithm (DUAL) for selecting and maintaining the best </a:t>
            </a:r>
            <a:r>
              <a:rPr lang="en-US" dirty="0" smtClean="0"/>
              <a:t>path </a:t>
            </a:r>
            <a:r>
              <a:rPr lang="en-US" dirty="0"/>
              <a:t>to each remote network.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algorithm allows for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1.Backup </a:t>
            </a:r>
            <a:r>
              <a:rPr lang="en-US" dirty="0"/>
              <a:t>route determination if one is </a:t>
            </a:r>
            <a:r>
              <a:rPr lang="en-US" dirty="0" smtClean="0"/>
              <a:t>available</a:t>
            </a:r>
          </a:p>
          <a:p>
            <a:pPr marL="0" indent="0">
              <a:buNone/>
            </a:pPr>
            <a:r>
              <a:rPr lang="en-US" dirty="0" smtClean="0"/>
              <a:t>2.Support </a:t>
            </a:r>
            <a:r>
              <a:rPr lang="en-US" dirty="0"/>
              <a:t>of </a:t>
            </a:r>
            <a:r>
              <a:rPr lang="en-US" dirty="0" smtClean="0"/>
              <a:t>VLSMs</a:t>
            </a:r>
          </a:p>
          <a:p>
            <a:pPr marL="0" indent="0">
              <a:buNone/>
            </a:pPr>
            <a:r>
              <a:rPr lang="en-US" dirty="0" smtClean="0"/>
              <a:t>3.Dynamic </a:t>
            </a:r>
            <a:r>
              <a:rPr lang="en-US" dirty="0"/>
              <a:t>route </a:t>
            </a:r>
            <a:r>
              <a:rPr lang="en-US" dirty="0" smtClean="0"/>
              <a:t>recoveries</a:t>
            </a:r>
          </a:p>
          <a:p>
            <a:pPr marL="0" indent="0">
              <a:buNone/>
            </a:pPr>
            <a:r>
              <a:rPr lang="en-US" dirty="0" smtClean="0"/>
              <a:t>4.Queries </a:t>
            </a:r>
            <a:r>
              <a:rPr lang="en-US" dirty="0"/>
              <a:t>for an alternate route if no feasible successor route can be </a:t>
            </a:r>
            <a:r>
              <a:rPr lang="en-US" dirty="0" smtClean="0"/>
              <a:t>found</a:t>
            </a:r>
          </a:p>
          <a:p>
            <a:pPr marL="0" indent="0">
              <a:buNone/>
            </a:pPr>
            <a:r>
              <a:rPr lang="en-US" b="1" dirty="0"/>
              <a:t>Using EIGRP to Support Large </a:t>
            </a:r>
            <a:r>
              <a:rPr lang="en-US" b="1" dirty="0" smtClean="0"/>
              <a:t>Networks:</a:t>
            </a:r>
          </a:p>
          <a:p>
            <a:pPr marL="514350" indent="-514350"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for multiple ASs on a single </a:t>
            </a:r>
            <a:r>
              <a:rPr lang="en-US" dirty="0" smtClean="0"/>
              <a:t>router</a:t>
            </a:r>
          </a:p>
          <a:p>
            <a:pPr marL="514350" indent="-514350">
              <a:buAutoNum type="arabicPeriod"/>
            </a:pPr>
            <a:r>
              <a:rPr lang="en-US" dirty="0"/>
              <a:t>Support for VLSM and </a:t>
            </a:r>
            <a:r>
              <a:rPr lang="en-US" dirty="0" smtClean="0"/>
              <a:t>summarization</a:t>
            </a:r>
          </a:p>
          <a:p>
            <a:pPr marL="514350" indent="-514350">
              <a:buAutoNum type="arabicPeriod"/>
            </a:pPr>
            <a:r>
              <a:rPr lang="en-US" dirty="0"/>
              <a:t>Route discovery and </a:t>
            </a:r>
            <a:r>
              <a:rPr lang="en-US" dirty="0" smtClean="0"/>
              <a:t>maintenance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3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 descr="Screen Shot 2014-08-22 at 7.32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b="3113"/>
          <a:stretch>
            <a:fillRect/>
          </a:stretch>
        </p:blipFill>
        <p:spPr>
          <a:xfrm>
            <a:off x="457200" y="472849"/>
            <a:ext cx="8229600" cy="5836308"/>
          </a:xfrm>
        </p:spPr>
      </p:pic>
    </p:spTree>
    <p:extLst>
      <p:ext uri="{BB962C8B-B14F-4D97-AF65-F5344CB8AC3E}">
        <p14:creationId xmlns:p14="http://schemas.microsoft.com/office/powerpoint/2010/main" val="193957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Neighbor Discovery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BGP neighbors are not discovered; they must be configured manually. </a:t>
            </a:r>
          </a:p>
          <a:p>
            <a:r>
              <a:rPr lang="en-US" dirty="0"/>
              <a:t>Configuration must be done on both sides of the connection. </a:t>
            </a:r>
          </a:p>
          <a:p>
            <a:r>
              <a:rPr lang="en-US" dirty="0"/>
              <a:t>Both routers will attempt to connect to the other with a TCP </a:t>
            </a:r>
          </a:p>
          <a:p>
            <a:r>
              <a:rPr lang="en-US" dirty="0"/>
              <a:t>session on port number 179. </a:t>
            </a:r>
          </a:p>
          <a:p>
            <a:r>
              <a:rPr lang="en-US" dirty="0"/>
              <a:t>Only the session with the higher router-ID remains after the connection attempt. </a:t>
            </a:r>
          </a:p>
          <a:p>
            <a:r>
              <a:rPr lang="en-US" dirty="0"/>
              <a:t>The source IP address of incoming connection attempts is verified against a list of configured neighbors.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73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BGP Session</a:t>
            </a:r>
            <a:endParaRPr lang="en-US" dirty="0"/>
          </a:p>
        </p:txBody>
      </p:sp>
      <p:pic>
        <p:nvPicPr>
          <p:cNvPr id="4" name="Content Placeholder 3" descr="Screen Shot 2014-08-22 at 7.34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3111"/>
          <a:stretch/>
        </p:blipFill>
        <p:spPr>
          <a:xfrm>
            <a:off x="457200" y="851128"/>
            <a:ext cx="8229600" cy="5660679"/>
          </a:xfrm>
        </p:spPr>
      </p:pic>
    </p:spTree>
    <p:extLst>
      <p:ext uri="{BB962C8B-B14F-4D97-AF65-F5344CB8AC3E}">
        <p14:creationId xmlns:p14="http://schemas.microsoft.com/office/powerpoint/2010/main" val="1174570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Establishing a BGP Session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BGP Open message contains the following: • BGP version number</a:t>
            </a:r>
            <a:br>
              <a:rPr lang="en-US" dirty="0"/>
            </a:br>
            <a:r>
              <a:rPr lang="en-US" dirty="0"/>
              <a:t>• AS number of the local router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Holdtime</a:t>
            </a:r>
            <a:r>
              <a:rPr lang="en-US" dirty="0"/>
              <a:t> </a:t>
            </a:r>
          </a:p>
          <a:p>
            <a:r>
              <a:rPr lang="en-US" dirty="0"/>
              <a:t>• BGP router identifier • Optional parameters </a:t>
            </a:r>
          </a:p>
          <a:p>
            <a:pPr marL="0" indent="0">
              <a:buNone/>
            </a:pPr>
            <a:r>
              <a:rPr lang="en-US" b="1" dirty="0"/>
              <a:t>BGP </a:t>
            </a:r>
            <a:r>
              <a:rPr lang="en-US" b="1" dirty="0" err="1"/>
              <a:t>Keepalives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</a:p>
          <a:p>
            <a:r>
              <a:rPr lang="en-US" dirty="0"/>
              <a:t>A TCP-based BGP session does not provide any means of verifying BGP neighbor presence: </a:t>
            </a:r>
          </a:p>
          <a:p>
            <a:r>
              <a:rPr lang="en-US" dirty="0"/>
              <a:t>– Except when sending BGP traffic</a:t>
            </a:r>
            <a:br>
              <a:rPr lang="en-US" dirty="0"/>
            </a:br>
            <a:r>
              <a:rPr lang="en-US" dirty="0"/>
              <a:t>• BGP needs an additional mechanism: </a:t>
            </a:r>
          </a:p>
          <a:p>
            <a:r>
              <a:rPr lang="en-US" dirty="0"/>
              <a:t>– </a:t>
            </a:r>
            <a:r>
              <a:rPr lang="en-US" dirty="0" err="1"/>
              <a:t>Keepalive</a:t>
            </a:r>
            <a:r>
              <a:rPr lang="en-US" dirty="0"/>
              <a:t> BGP messages provide verification of neighbor existence. </a:t>
            </a:r>
          </a:p>
          <a:p>
            <a:r>
              <a:rPr lang="en-US" dirty="0"/>
              <a:t>– </a:t>
            </a:r>
            <a:r>
              <a:rPr lang="en-US" dirty="0" err="1"/>
              <a:t>Keepalive</a:t>
            </a:r>
            <a:r>
              <a:rPr lang="en-US" dirty="0"/>
              <a:t> messages are sent every 60 seconds. </a:t>
            </a:r>
            <a:endParaRPr lang="en-US" dirty="0" smtClean="0"/>
          </a:p>
          <a:p>
            <a:r>
              <a:rPr lang="en-US" dirty="0" err="1"/>
              <a:t>Keepalive</a:t>
            </a:r>
            <a:r>
              <a:rPr lang="en-US" dirty="0"/>
              <a:t> interval value is not communicated in the BGP Open message. </a:t>
            </a:r>
          </a:p>
          <a:p>
            <a:r>
              <a:rPr lang="en-US" dirty="0"/>
              <a:t>• </a:t>
            </a:r>
            <a:r>
              <a:rPr lang="en-US" dirty="0" err="1"/>
              <a:t>Keepalive</a:t>
            </a:r>
            <a:r>
              <a:rPr lang="en-US" dirty="0"/>
              <a:t> value is selected as follows: </a:t>
            </a:r>
          </a:p>
          <a:p>
            <a:r>
              <a:rPr lang="en-US" dirty="0"/>
              <a:t>–  Configured value, if local </a:t>
            </a:r>
            <a:r>
              <a:rPr lang="en-US" dirty="0" err="1"/>
              <a:t>holdtime</a:t>
            </a:r>
            <a:r>
              <a:rPr lang="en-US" dirty="0"/>
              <a:t> is used </a:t>
            </a:r>
          </a:p>
          <a:p>
            <a:r>
              <a:rPr lang="en-US" dirty="0"/>
              <a:t>–  Configured value, if </a:t>
            </a:r>
            <a:r>
              <a:rPr lang="en-US" dirty="0" err="1"/>
              <a:t>holdtime</a:t>
            </a:r>
            <a:r>
              <a:rPr lang="en-US" dirty="0"/>
              <a:t> of neighbor is used and </a:t>
            </a:r>
            <a:r>
              <a:rPr lang="en-US" dirty="0" err="1"/>
              <a:t>keepalive</a:t>
            </a:r>
            <a:r>
              <a:rPr lang="en-US" dirty="0"/>
              <a:t> &lt; (</a:t>
            </a:r>
            <a:r>
              <a:rPr lang="en-US" dirty="0" err="1"/>
              <a:t>holdtime</a:t>
            </a:r>
            <a:r>
              <a:rPr lang="en-US" dirty="0"/>
              <a:t> / 3) </a:t>
            </a:r>
          </a:p>
          <a:p>
            <a:r>
              <a:rPr lang="en-US" dirty="0"/>
              <a:t>–  Smaller integer in relation to (</a:t>
            </a:r>
            <a:r>
              <a:rPr lang="en-US" dirty="0" err="1"/>
              <a:t>holdtime</a:t>
            </a:r>
            <a:r>
              <a:rPr lang="en-US" dirty="0"/>
              <a:t> / 3), if </a:t>
            </a:r>
            <a:r>
              <a:rPr lang="en-US" dirty="0" err="1"/>
              <a:t>holdtime</a:t>
            </a:r>
            <a:r>
              <a:rPr lang="en-US" dirty="0"/>
              <a:t> of neighbor is used and </a:t>
            </a:r>
            <a:r>
              <a:rPr lang="en-US" dirty="0" err="1"/>
              <a:t>keepalive</a:t>
            </a:r>
            <a:r>
              <a:rPr lang="en-US" dirty="0"/>
              <a:t> &gt; (</a:t>
            </a:r>
            <a:r>
              <a:rPr lang="en-US" dirty="0" err="1"/>
              <a:t>holdtime</a:t>
            </a:r>
            <a:r>
              <a:rPr lang="en-US" dirty="0"/>
              <a:t> / 3)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1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Route Selection Criteria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Exclude routes with inaccessible next hop</a:t>
            </a:r>
            <a:br>
              <a:rPr lang="en-US" dirty="0"/>
            </a:br>
            <a:r>
              <a:rPr lang="en-US" dirty="0"/>
              <a:t>• Prefer highest weight (local to router)</a:t>
            </a:r>
            <a:br>
              <a:rPr lang="en-US" dirty="0"/>
            </a:br>
            <a:r>
              <a:rPr lang="en-US" dirty="0"/>
              <a:t>• Prefer highest local preference (global within AS)</a:t>
            </a:r>
            <a:br>
              <a:rPr lang="en-US" dirty="0"/>
            </a:br>
            <a:r>
              <a:rPr lang="en-US" dirty="0"/>
              <a:t>• Prefer routes that the router originated</a:t>
            </a:r>
            <a:br>
              <a:rPr lang="en-US" dirty="0"/>
            </a:br>
            <a:r>
              <a:rPr lang="en-US" dirty="0"/>
              <a:t>• Prefer shortest AS path (only length is compared)</a:t>
            </a:r>
            <a:br>
              <a:rPr lang="en-US" dirty="0"/>
            </a:br>
            <a:r>
              <a:rPr lang="en-US" dirty="0"/>
              <a:t>• Prefer lowest origin code (IGP &lt; EGP &lt; Incomplete)</a:t>
            </a:r>
            <a:br>
              <a:rPr lang="en-US" dirty="0"/>
            </a:br>
            <a:r>
              <a:rPr lang="en-US" dirty="0"/>
              <a:t>• Prefer lowest MED</a:t>
            </a:r>
            <a:br>
              <a:rPr lang="en-US" dirty="0"/>
            </a:br>
            <a:r>
              <a:rPr lang="en-US" dirty="0"/>
              <a:t>• Prefer external (EBGP) paths over internal (IBGP)</a:t>
            </a:r>
            <a:br>
              <a:rPr lang="en-US" dirty="0"/>
            </a:br>
            <a:r>
              <a:rPr lang="en-US" dirty="0"/>
              <a:t>• For IBGP paths, prefer path through closest IGP neighbor • For EBGP paths, prefer oldest (most stable) path</a:t>
            </a:r>
            <a:br>
              <a:rPr lang="en-US" dirty="0"/>
            </a:br>
            <a:r>
              <a:rPr lang="en-US" dirty="0"/>
              <a:t>• Prefer paths from router with the lowest BGP router-ID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58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Chapter16: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/>
              <a:t>Address assignment </a:t>
            </a:r>
            <a:r>
              <a:rPr lang="en-US" dirty="0" smtClean="0"/>
              <a:t>features: Dynamic address </a:t>
            </a:r>
            <a:r>
              <a:rPr lang="en-US" dirty="0"/>
              <a:t>assignment, including DHCP and Stateless </a:t>
            </a:r>
            <a:r>
              <a:rPr lang="en-US" dirty="0" err="1"/>
              <a:t>Autoconfiguration</a:t>
            </a:r>
            <a:r>
              <a:rPr lang="en-US" dirty="0" smtClean="0"/>
              <a:t>.</a:t>
            </a:r>
          </a:p>
          <a:p>
            <a:r>
              <a:rPr lang="en-US" dirty="0"/>
              <a:t>Built-in support for address renumbering</a:t>
            </a:r>
            <a:r>
              <a:rPr lang="en-US" dirty="0" smtClean="0"/>
              <a:t>:</a:t>
            </a:r>
          </a:p>
          <a:p>
            <a:r>
              <a:rPr lang="en-US" dirty="0"/>
              <a:t>the ability to </a:t>
            </a:r>
            <a:r>
              <a:rPr lang="en-US" dirty="0" smtClean="0"/>
              <a:t>change the </a:t>
            </a:r>
            <a:r>
              <a:rPr lang="en-US" dirty="0"/>
              <a:t>public IPv6 prefix current prefix with a short timeout and the new prefix with a </a:t>
            </a:r>
            <a:r>
              <a:rPr lang="en-US" dirty="0" smtClean="0"/>
              <a:t>longer lease </a:t>
            </a:r>
            <a:r>
              <a:rPr lang="en-US" dirty="0"/>
              <a:t>life</a:t>
            </a:r>
            <a:r>
              <a:rPr lang="en-US" dirty="0" smtClean="0"/>
              <a:t>.</a:t>
            </a:r>
          </a:p>
          <a:p>
            <a:r>
              <a:rPr lang="en-US" dirty="0"/>
              <a:t>Built-in support for mobility: IPv6 supports </a:t>
            </a:r>
            <a:r>
              <a:rPr lang="en-US" dirty="0" smtClean="0"/>
              <a:t>mobility.</a:t>
            </a:r>
          </a:p>
          <a:p>
            <a:r>
              <a:rPr lang="en-US" dirty="0"/>
              <a:t>Provider independent and dependent public address space</a:t>
            </a:r>
            <a:r>
              <a:rPr lang="en-US" dirty="0" smtClean="0"/>
              <a:t>:</a:t>
            </a:r>
          </a:p>
          <a:p>
            <a:r>
              <a:rPr lang="en-US" dirty="0"/>
              <a:t>Aggregation:IPv6’s huge address space makes for much easier aggregation </a:t>
            </a:r>
            <a:r>
              <a:rPr lang="en-US" dirty="0" smtClean="0"/>
              <a:t>of blocks </a:t>
            </a:r>
            <a:r>
              <a:rPr lang="en-US" dirty="0"/>
              <a:t>of addresses in the </a:t>
            </a:r>
            <a:r>
              <a:rPr lang="en-US" dirty="0" smtClean="0"/>
              <a:t>Internet.</a:t>
            </a:r>
          </a:p>
          <a:p>
            <a:r>
              <a:rPr lang="en-US" dirty="0"/>
              <a:t>No need for NAT/PAT</a:t>
            </a:r>
            <a:r>
              <a:rPr lang="en-US" dirty="0" smtClean="0"/>
              <a:t>:</a:t>
            </a:r>
          </a:p>
          <a:p>
            <a:r>
              <a:rPr lang="en-US" dirty="0" err="1"/>
              <a:t>IPsec</a:t>
            </a:r>
            <a:r>
              <a:rPr lang="en-US" dirty="0" smtClean="0"/>
              <a:t>:</a:t>
            </a:r>
          </a:p>
          <a:p>
            <a:r>
              <a:rPr lang="en-US" dirty="0"/>
              <a:t>Header improvements: routers do not </a:t>
            </a:r>
            <a:r>
              <a:rPr lang="en-US" dirty="0" smtClean="0"/>
              <a:t>need to </a:t>
            </a:r>
            <a:r>
              <a:rPr lang="en-US" dirty="0"/>
              <a:t>recalculate a header checksum for every packet, reducing per-packet overhead</a:t>
            </a:r>
            <a:r>
              <a:rPr lang="en-US" dirty="0" smtClean="0"/>
              <a:t>.</a:t>
            </a:r>
          </a:p>
          <a:p>
            <a:r>
              <a:rPr lang="en-US" dirty="0"/>
              <a:t>No broadcasts</a:t>
            </a:r>
            <a:r>
              <a:rPr lang="en-US" dirty="0" smtClean="0"/>
              <a:t>:</a:t>
            </a:r>
          </a:p>
          <a:p>
            <a:r>
              <a:rPr lang="en-US" dirty="0"/>
              <a:t>Transition tools: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1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IPv6 conventions use 32 hexadecimal numbers, organized into 8 quartets of 4 hex </a:t>
            </a:r>
            <a:r>
              <a:rPr lang="en-US" dirty="0" smtClean="0"/>
              <a:t>digits separated </a:t>
            </a:r>
            <a:r>
              <a:rPr lang="en-US" dirty="0"/>
              <a:t>by a colon, to represent a 128-bit IPv6 address, for example:</a:t>
            </a:r>
          </a:p>
          <a:p>
            <a:pPr marL="0" indent="0">
              <a:buNone/>
            </a:pPr>
            <a:r>
              <a:rPr lang="en-US" dirty="0" smtClean="0"/>
              <a:t>2340</a:t>
            </a:r>
            <a:r>
              <a:rPr lang="en-US" dirty="0"/>
              <a:t>:1111:AAAA:0001:1234:5678:9ABC:</a:t>
            </a:r>
            <a:r>
              <a:rPr lang="en-US" dirty="0" smtClean="0"/>
              <a:t>1111</a:t>
            </a:r>
          </a:p>
          <a:p>
            <a:r>
              <a:rPr lang="en-US" b="1" dirty="0"/>
              <a:t>two conventions allow you to shorten an IPv6 address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Omit </a:t>
            </a:r>
            <a:r>
              <a:rPr lang="en-US" dirty="0"/>
              <a:t>the leading 0s in any given quartet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Represent one or more consecutive quartets of all hex 0s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b="1" dirty="0" err="1"/>
              <a:t>classful</a:t>
            </a:r>
            <a:r>
              <a:rPr lang="en-US" b="1" dirty="0"/>
              <a:t> and classless view of IPv4 </a:t>
            </a:r>
            <a:r>
              <a:rPr lang="en-US" b="1" dirty="0" smtClean="0"/>
              <a:t>addresses:</a:t>
            </a:r>
          </a:p>
          <a:p>
            <a:pPr marL="0" indent="0">
              <a:buNone/>
            </a:pPr>
            <a:r>
              <a:rPr lang="en-US" dirty="0" smtClean="0"/>
              <a:t>Network </a:t>
            </a:r>
            <a:r>
              <a:rPr lang="en-US" dirty="0"/>
              <a:t>+ Subnet </a:t>
            </a:r>
            <a:r>
              <a:rPr lang="en-US" dirty="0" smtClean="0"/>
              <a:t>+ Host    </a:t>
            </a:r>
            <a:r>
              <a:rPr lang="en-US" dirty="0" err="1" smtClean="0"/>
              <a:t>Classful</a:t>
            </a:r>
            <a:r>
              <a:rPr lang="en-US" dirty="0" smtClean="0"/>
              <a:t> ipv4 addressing</a:t>
            </a:r>
          </a:p>
          <a:p>
            <a:pPr marL="0" indent="0">
              <a:buNone/>
            </a:pPr>
            <a:r>
              <a:rPr lang="en-US" dirty="0" smtClean="0"/>
              <a:t>Prefix + Host                          Classless </a:t>
            </a:r>
            <a:r>
              <a:rPr lang="en-US" dirty="0"/>
              <a:t>ipv4 </a:t>
            </a:r>
            <a:r>
              <a:rPr lang="en-US" dirty="0" smtClean="0"/>
              <a:t>addressing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IPv6 view of addressing and </a:t>
            </a:r>
            <a:r>
              <a:rPr lang="en-US" b="1" dirty="0" smtClean="0"/>
              <a:t>prefixes:</a:t>
            </a:r>
            <a:r>
              <a:rPr lang="en-US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Prefix + Host                          IPv6 addressing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Calculating the Interface ID Using EUI-</a:t>
            </a:r>
            <a:r>
              <a:rPr lang="en-US" b="1" dirty="0" smtClean="0"/>
              <a:t>64:</a:t>
            </a:r>
          </a:p>
          <a:p>
            <a:pPr marL="0" indent="0">
              <a:buNone/>
            </a:pPr>
            <a:r>
              <a:rPr lang="en-US" dirty="0"/>
              <a:t>The EUI-64 process takes the 6-byte (48-bit) MAC address and expands it into a 64-bit value by inserts hex FFFE in </a:t>
            </a:r>
            <a:r>
              <a:rPr lang="en-US" dirty="0" smtClean="0"/>
              <a:t>between Like.</a:t>
            </a:r>
          </a:p>
          <a:p>
            <a:pPr marL="0" indent="0">
              <a:buNone/>
            </a:pPr>
            <a:r>
              <a:rPr lang="en-US" dirty="0"/>
              <a:t>                         EUI-64 </a:t>
            </a:r>
            <a:r>
              <a:rPr lang="en-US" dirty="0" smtClean="0"/>
              <a:t>Format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half of MAC +  FFFF  +   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r>
              <a:rPr lang="en-US" dirty="0"/>
              <a:t>half of MAC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0034:5678:9ABC  &gt;</a:t>
            </a:r>
            <a:r>
              <a:rPr lang="en-US" dirty="0" smtClean="0"/>
              <a:t> 0034</a:t>
            </a:r>
            <a:r>
              <a:rPr lang="en-US" dirty="0"/>
              <a:t>:56FF:FE78:</a:t>
            </a:r>
            <a:r>
              <a:rPr lang="en-US" dirty="0" smtClean="0"/>
              <a:t>9ABC</a:t>
            </a:r>
          </a:p>
          <a:p>
            <a:pPr marL="0" indent="0">
              <a:buNone/>
            </a:pPr>
            <a:r>
              <a:rPr lang="en-US" dirty="0" smtClean="0"/>
              <a:t>Flip the 7</a:t>
            </a:r>
            <a:r>
              <a:rPr lang="en-US" baseline="30000" dirty="0" smtClean="0"/>
              <a:t>th</a:t>
            </a:r>
            <a:r>
              <a:rPr lang="en-US" dirty="0" smtClean="0"/>
              <a:t> bit of </a:t>
            </a:r>
            <a:r>
              <a:rPr lang="en-US" dirty="0"/>
              <a:t>first byte &gt;</a:t>
            </a:r>
            <a:r>
              <a:rPr lang="en-US" dirty="0" smtClean="0"/>
              <a:t> </a:t>
            </a:r>
            <a:r>
              <a:rPr lang="en-US" dirty="0"/>
              <a:t>0234:56FF:FE78:</a:t>
            </a:r>
            <a:r>
              <a:rPr lang="en-US" dirty="0" smtClean="0"/>
              <a:t>9ABC</a:t>
            </a:r>
          </a:p>
          <a:p>
            <a:pPr marL="0" indent="0">
              <a:buNone/>
            </a:pPr>
            <a:r>
              <a:rPr lang="en-US" b="1" dirty="0"/>
              <a:t>Finding the DNS IP Addresses Using Stateless </a:t>
            </a:r>
            <a:r>
              <a:rPr lang="en-US" b="1" dirty="0" smtClean="0"/>
              <a:t>DHCP: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It supplies </a:t>
            </a:r>
            <a:r>
              <a:rPr lang="en-US" dirty="0" smtClean="0"/>
              <a:t>the DNS </a:t>
            </a:r>
            <a:r>
              <a:rPr lang="en-US" dirty="0"/>
              <a:t>server IPv6 address(</a:t>
            </a:r>
            <a:r>
              <a:rPr lang="en-US" dirty="0" err="1"/>
              <a:t>es</a:t>
            </a:r>
            <a:r>
              <a:rPr lang="en-US" dirty="0"/>
              <a:t>) to clients.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Static IPv6 Address Configuration: </a:t>
            </a:r>
            <a:r>
              <a:rPr lang="en-US" dirty="0"/>
              <a:t>Two options </a:t>
            </a:r>
            <a:r>
              <a:rPr lang="en-US" dirty="0" smtClean="0"/>
              <a:t>exist.</a:t>
            </a:r>
          </a:p>
          <a:p>
            <a:pPr marL="0" indent="0">
              <a:buNone/>
            </a:pPr>
            <a:r>
              <a:rPr lang="en-US" dirty="0" smtClean="0"/>
              <a:t>1.you configure </a:t>
            </a:r>
            <a:r>
              <a:rPr lang="en-US" dirty="0"/>
              <a:t>the entire 128-bit IPv6 address,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2.you </a:t>
            </a:r>
            <a:r>
              <a:rPr lang="en-US" dirty="0"/>
              <a:t>just configure the 64-bit </a:t>
            </a:r>
            <a:r>
              <a:rPr lang="en-US" dirty="0" smtClean="0"/>
              <a:t>prefix and </a:t>
            </a:r>
            <a:r>
              <a:rPr lang="en-US" dirty="0"/>
              <a:t>tell the device to use an EUI-</a:t>
            </a:r>
            <a:r>
              <a:rPr lang="en-US" dirty="0" smtClean="0"/>
              <a:t>64.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2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</a:t>
            </a:r>
            <a:r>
              <a:rPr lang="en-US" dirty="0"/>
              <a:t>of </a:t>
            </a:r>
            <a:r>
              <a:rPr lang="en-US" dirty="0" smtClean="0"/>
              <a:t>addresses</a:t>
            </a:r>
            <a:r>
              <a:rPr lang="en-US" dirty="0"/>
              <a:t>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Unicast</a:t>
            </a:r>
            <a:r>
              <a:rPr lang="en-US" b="1" dirty="0" smtClean="0"/>
              <a:t>: </a:t>
            </a:r>
            <a:r>
              <a:rPr lang="en-US" dirty="0" smtClean="0"/>
              <a:t>Like </a:t>
            </a:r>
            <a:r>
              <a:rPr lang="en-US" dirty="0"/>
              <a:t>IPv4, hosts and routers assign these IP addresses to a single </a:t>
            </a:r>
            <a:r>
              <a:rPr lang="en-US" dirty="0" smtClean="0"/>
              <a:t>interface to </a:t>
            </a:r>
            <a:r>
              <a:rPr lang="en-US" dirty="0"/>
              <a:t>send and receive IP packets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Multicast: </a:t>
            </a:r>
            <a:r>
              <a:rPr lang="en-US" dirty="0" smtClean="0"/>
              <a:t>Like </a:t>
            </a:r>
            <a:r>
              <a:rPr lang="en-US" dirty="0"/>
              <a:t>IPv4, these addresses represent a dynamic group of </a:t>
            </a:r>
            <a:r>
              <a:rPr lang="en-US" dirty="0" smtClean="0"/>
              <a:t>hosts.</a:t>
            </a:r>
          </a:p>
          <a:p>
            <a:pPr marL="0" indent="0">
              <a:buNone/>
            </a:pPr>
            <a:r>
              <a:rPr lang="en-US" b="1" dirty="0" err="1"/>
              <a:t>Anycast</a:t>
            </a:r>
            <a:r>
              <a:rPr lang="en-US" b="1" dirty="0" smtClean="0"/>
              <a:t>: </a:t>
            </a:r>
            <a:r>
              <a:rPr lang="en-US" dirty="0" smtClean="0"/>
              <a:t>This </a:t>
            </a:r>
            <a:r>
              <a:rPr lang="en-US" dirty="0"/>
              <a:t>address type allows the implementation of a nearest server among </a:t>
            </a:r>
            <a:r>
              <a:rPr lang="en-US" dirty="0" smtClean="0"/>
              <a:t>duplicate </a:t>
            </a:r>
            <a:r>
              <a:rPr lang="en-US" dirty="0"/>
              <a:t>servers concept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Unicast IPv6 Addresses:</a:t>
            </a:r>
          </a:p>
          <a:p>
            <a:pPr marL="0" indent="0">
              <a:buNone/>
            </a:pPr>
            <a:r>
              <a:rPr lang="en-US" dirty="0"/>
              <a:t>IPv6 supports three main types of unicast addresses: link local, global unicast, and </a:t>
            </a:r>
            <a:r>
              <a:rPr lang="en-US" dirty="0" smtClean="0"/>
              <a:t>unique local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Unique </a:t>
            </a:r>
            <a:r>
              <a:rPr lang="en-US" b="1" dirty="0" smtClean="0"/>
              <a:t>Local/Site local IPv6 </a:t>
            </a:r>
            <a:r>
              <a:rPr lang="en-US" b="1" dirty="0"/>
              <a:t>Addresses: </a:t>
            </a:r>
            <a:r>
              <a:rPr lang="en-US" dirty="0"/>
              <a:t>Unique </a:t>
            </a:r>
            <a:r>
              <a:rPr lang="en-US" dirty="0" smtClean="0"/>
              <a:t>local unicast </a:t>
            </a:r>
            <a:r>
              <a:rPr lang="en-US" dirty="0"/>
              <a:t>IPv6 addresses have the same function as IPv4  private </a:t>
            </a:r>
            <a:r>
              <a:rPr lang="en-US" dirty="0" smtClean="0"/>
              <a:t>addresses.</a:t>
            </a:r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addresses should be used inside a private </a:t>
            </a:r>
            <a:r>
              <a:rPr lang="en-US" dirty="0" smtClean="0"/>
              <a:t>organization</a:t>
            </a:r>
            <a:r>
              <a:rPr lang="en-US" dirty="0"/>
              <a:t>, and should not be advertised into the </a:t>
            </a:r>
            <a:r>
              <a:rPr lang="en-US" dirty="0" smtClean="0"/>
              <a:t>Internet.</a:t>
            </a:r>
          </a:p>
          <a:p>
            <a:pPr marL="0" indent="0">
              <a:buNone/>
            </a:pPr>
            <a:r>
              <a:rPr lang="en-US" dirty="0" smtClean="0"/>
              <a:t>The address begins with FD (FD00::/8)  </a:t>
            </a:r>
          </a:p>
          <a:p>
            <a:pPr marL="0" indent="0">
              <a:buNone/>
            </a:pPr>
            <a:r>
              <a:rPr lang="en-US" dirty="0" smtClean="0"/>
              <a:t>8 Bits                     40 Bits                 16 Bits                                       64 Bits</a:t>
            </a:r>
          </a:p>
          <a:p>
            <a:pPr marL="0" indent="0">
              <a:buNone/>
            </a:pPr>
            <a:r>
              <a:rPr lang="en-US" dirty="0" smtClean="0"/>
              <a:t>FD                       Global ID               Subnet                                    Interface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Link Local Unicast Addresses: </a:t>
            </a:r>
            <a:r>
              <a:rPr lang="en-US" dirty="0"/>
              <a:t>IPv6 uses link local addresses for sending and receiving IPv6 packets on a single </a:t>
            </a:r>
            <a:r>
              <a:rPr lang="en-US" dirty="0" smtClean="0"/>
              <a:t>subnet, It </a:t>
            </a:r>
            <a:r>
              <a:rPr lang="en-US" dirty="0"/>
              <a:t>starts with FE80::/10 range the first 10 bits must </a:t>
            </a:r>
            <a:r>
              <a:rPr lang="en-US" dirty="0" smtClean="0"/>
              <a:t>be 1111 </a:t>
            </a:r>
            <a:r>
              <a:rPr lang="en-US" dirty="0"/>
              <a:t>1110 10. the address always </a:t>
            </a:r>
            <a:r>
              <a:rPr lang="en-US" dirty="0" smtClean="0"/>
              <a:t>starts FE80</a:t>
            </a:r>
            <a:r>
              <a:rPr lang="en-US" dirty="0"/>
              <a:t>, because the automatic process sets bits 11-64 to binary </a:t>
            </a:r>
            <a:r>
              <a:rPr lang="en-US" dirty="0" smtClean="0"/>
              <a:t>0s.</a:t>
            </a:r>
          </a:p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/>
              <a:t>Bits                   </a:t>
            </a:r>
            <a:r>
              <a:rPr lang="en-US" dirty="0" smtClean="0"/>
              <a:t>    54 Bits                              64 </a:t>
            </a:r>
            <a:r>
              <a:rPr lang="en-US" dirty="0"/>
              <a:t>Bits</a:t>
            </a:r>
          </a:p>
          <a:p>
            <a:pPr marL="0" indent="0">
              <a:buNone/>
            </a:pPr>
            <a:r>
              <a:rPr lang="en-US" dirty="0" smtClean="0"/>
              <a:t>FE80/10                      All 0s                             Interface ID</a:t>
            </a:r>
          </a:p>
          <a:p>
            <a:r>
              <a:rPr lang="en-US" dirty="0"/>
              <a:t>Used as the source address for RS and RA messages for router </a:t>
            </a:r>
            <a:r>
              <a:rPr lang="en-US" dirty="0" smtClean="0"/>
              <a:t>discovery.</a:t>
            </a:r>
          </a:p>
          <a:p>
            <a:r>
              <a:rPr lang="en-US" dirty="0"/>
              <a:t>Used by Neighbor </a:t>
            </a:r>
            <a:r>
              <a:rPr lang="en-US" dirty="0" smtClean="0"/>
              <a:t>Discovery.</a:t>
            </a:r>
          </a:p>
          <a:p>
            <a:r>
              <a:rPr lang="en-US" dirty="0"/>
              <a:t>As the next-hop IPv6 address for IP </a:t>
            </a:r>
            <a:r>
              <a:rPr lang="en-US" dirty="0" smtClean="0"/>
              <a:t>routes.</a:t>
            </a:r>
          </a:p>
          <a:p>
            <a:pPr marL="0" indent="0">
              <a:buNone/>
            </a:pPr>
            <a:r>
              <a:rPr lang="en-US" b="1" dirty="0"/>
              <a:t>Global Unicast IPv6 Addresses: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All addresses whose first 3 bits are equal to the first 3 bits of hex number 2000 (bits are 001). Which is considered as a public ipv6 address.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0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Protocol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formula </a:t>
            </a:r>
            <a:r>
              <a:rPr lang="en-US" dirty="0"/>
              <a:t>for calculating EIGRP metric is: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Metric = 256*((K1*</a:t>
            </a:r>
            <a:r>
              <a:rPr lang="en-US" b="1" dirty="0" err="1"/>
              <a:t>Bw</a:t>
            </a:r>
            <a:r>
              <a:rPr lang="en-US" b="1" dirty="0"/>
              <a:t>) + (K2*</a:t>
            </a:r>
            <a:r>
              <a:rPr lang="en-US" b="1" dirty="0" err="1"/>
              <a:t>Bw</a:t>
            </a:r>
            <a:r>
              <a:rPr lang="en-US" b="1" dirty="0"/>
              <a:t>)/(256-Load) + (K3*Delay)*(K5/(Reliability + K4))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dirty="0"/>
              <a:t>k1=bandwidth</a:t>
            </a:r>
          </a:p>
          <a:p>
            <a:r>
              <a:rPr lang="en-US" dirty="0"/>
              <a:t>k2=load</a:t>
            </a:r>
          </a:p>
          <a:p>
            <a:r>
              <a:rPr lang="en-US" dirty="0"/>
              <a:t>k3=delay</a:t>
            </a:r>
          </a:p>
          <a:p>
            <a:r>
              <a:rPr lang="en-US" dirty="0"/>
              <a:t>k4=reliability</a:t>
            </a:r>
          </a:p>
          <a:p>
            <a:r>
              <a:rPr lang="en-US" dirty="0"/>
              <a:t>k5=</a:t>
            </a:r>
            <a:r>
              <a:rPr lang="en-US" dirty="0" smtClean="0"/>
              <a:t>MTU</a:t>
            </a:r>
          </a:p>
          <a:p>
            <a:pPr marL="0" indent="0">
              <a:buNone/>
            </a:pPr>
            <a:r>
              <a:rPr lang="en-US" dirty="0"/>
              <a:t>the Metric would be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256 </a:t>
            </a:r>
            <a:r>
              <a:rPr lang="en-US" dirty="0"/>
              <a:t>*( (k1 * BW) + (K3 * Delay)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Metric = 256 * ((10000000 / slowest bandwidth) + cumulative delay</a:t>
            </a:r>
            <a:r>
              <a:rPr lang="en-US" dirty="0" smtClean="0"/>
              <a:t>)/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4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Term	</a:t>
            </a:r>
            <a:r>
              <a:rPr lang="en-US" sz="2000" dirty="0" smtClean="0"/>
              <a:t>                 Assignment                             Example</a:t>
            </a:r>
          </a:p>
          <a:p>
            <a:pPr marL="0" indent="0">
              <a:buNone/>
            </a:pPr>
            <a:r>
              <a:rPr lang="en-US" sz="2000" dirty="0" smtClean="0"/>
              <a:t>Registry </a:t>
            </a:r>
            <a:r>
              <a:rPr lang="en-US" sz="2000" dirty="0"/>
              <a:t>prefix	</a:t>
            </a:r>
            <a:r>
              <a:rPr lang="en-US" sz="2000" dirty="0" smtClean="0"/>
              <a:t> By </a:t>
            </a:r>
            <a:r>
              <a:rPr lang="en-US" sz="2000" dirty="0"/>
              <a:t>IANA to an RIR	</a:t>
            </a:r>
            <a:r>
              <a:rPr lang="en-US" sz="2000" dirty="0" smtClean="0"/>
              <a:t>            2340</a:t>
            </a:r>
            <a:r>
              <a:rPr lang="en-US" sz="2000" dirty="0"/>
              <a:t>::/</a:t>
            </a:r>
            <a:r>
              <a:rPr lang="en-US" sz="2000" dirty="0" smtClean="0"/>
              <a:t>12</a:t>
            </a:r>
          </a:p>
          <a:p>
            <a:pPr marL="0" indent="0">
              <a:buNone/>
            </a:pPr>
            <a:r>
              <a:rPr lang="en-US" sz="2000" dirty="0" smtClean="0"/>
              <a:t>ISP </a:t>
            </a:r>
            <a:r>
              <a:rPr lang="en-US" sz="2000" dirty="0"/>
              <a:t>prefix	</a:t>
            </a:r>
            <a:r>
              <a:rPr lang="en-US" sz="2000" dirty="0" smtClean="0"/>
              <a:t>         By </a:t>
            </a:r>
            <a:r>
              <a:rPr lang="en-US" sz="2000" dirty="0"/>
              <a:t>an RIR to an ISP1	</a:t>
            </a:r>
            <a:r>
              <a:rPr lang="en-US" sz="2000" dirty="0" smtClean="0"/>
              <a:t>        2340</a:t>
            </a:r>
            <a:r>
              <a:rPr lang="en-US" sz="2000" dirty="0"/>
              <a:t>:1111/</a:t>
            </a:r>
            <a:r>
              <a:rPr lang="en-US" sz="2000" dirty="0" smtClean="0"/>
              <a:t>32</a:t>
            </a:r>
          </a:p>
          <a:p>
            <a:pPr marL="0" indent="0">
              <a:buNone/>
            </a:pPr>
            <a:r>
              <a:rPr lang="en-US" sz="2000" dirty="0" smtClean="0"/>
              <a:t>Site </a:t>
            </a:r>
            <a:r>
              <a:rPr lang="en-US" sz="2000" dirty="0"/>
              <a:t>prefix 	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       By </a:t>
            </a:r>
            <a:r>
              <a:rPr lang="en-US" sz="2000" dirty="0"/>
              <a:t>an </a:t>
            </a:r>
            <a:r>
              <a:rPr lang="en-US" sz="2000" dirty="0" smtClean="0"/>
              <a:t>ISP                          2340</a:t>
            </a:r>
            <a:r>
              <a:rPr lang="en-US" sz="2000" dirty="0"/>
              <a:t>:1111:AAAA/48</a:t>
            </a:r>
          </a:p>
          <a:p>
            <a:pPr marL="0" indent="0">
              <a:buNone/>
            </a:pPr>
            <a:r>
              <a:rPr lang="en-US" sz="2000" dirty="0" smtClean="0"/>
              <a:t>Subnet </a:t>
            </a:r>
            <a:r>
              <a:rPr lang="en-US" sz="2000" dirty="0"/>
              <a:t>prefix	</a:t>
            </a:r>
            <a:r>
              <a:rPr lang="en-US" sz="2000" dirty="0" smtClean="0"/>
              <a:t> For each individual    2340</a:t>
            </a:r>
            <a:r>
              <a:rPr lang="en-US" sz="2000" dirty="0"/>
              <a:t>:1111:AAAA:0001/</a:t>
            </a:r>
            <a:r>
              <a:rPr lang="en-US" sz="2000" dirty="0" smtClean="0"/>
              <a:t>64</a:t>
            </a:r>
          </a:p>
          <a:p>
            <a:r>
              <a:rPr lang="en-US" sz="2000" b="1" dirty="0" smtClean="0"/>
              <a:t>Method to assign the ipv6 address.</a:t>
            </a:r>
          </a:p>
          <a:p>
            <a:pPr marL="0" indent="0">
              <a:buNone/>
            </a:pPr>
            <a:r>
              <a:rPr lang="en-US" sz="2000" dirty="0" err="1" smtClean="0"/>
              <a:t>Stateful</a:t>
            </a:r>
            <a:r>
              <a:rPr lang="en-US" sz="2000" dirty="0" smtClean="0"/>
              <a:t> </a:t>
            </a:r>
            <a:r>
              <a:rPr lang="en-US" sz="2000" dirty="0"/>
              <a:t>DHCP</a:t>
            </a:r>
            <a:r>
              <a:rPr lang="en-US" sz="2000" dirty="0" smtClean="0"/>
              <a:t>,  Stateless </a:t>
            </a:r>
            <a:r>
              <a:rPr lang="en-US" sz="2000" dirty="0" err="1" smtClean="0"/>
              <a:t>autoconfig</a:t>
            </a:r>
            <a:r>
              <a:rPr lang="en-US" sz="2000" dirty="0"/>
              <a:t>, </a:t>
            </a:r>
            <a:r>
              <a:rPr lang="en-US" sz="2000" dirty="0" smtClean="0"/>
              <a:t> Static </a:t>
            </a:r>
            <a:r>
              <a:rPr lang="en-US" sz="2000" dirty="0"/>
              <a:t>configuration, </a:t>
            </a:r>
            <a:r>
              <a:rPr lang="en-US" sz="2000" dirty="0" smtClean="0"/>
              <a:t> Static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with EUI</a:t>
            </a:r>
            <a:r>
              <a:rPr lang="en-US" sz="2000" dirty="0"/>
              <a:t>-</a:t>
            </a:r>
            <a:r>
              <a:rPr lang="en-US" sz="2000" dirty="0" smtClean="0"/>
              <a:t>64</a:t>
            </a:r>
          </a:p>
          <a:p>
            <a:pPr marL="0" indent="0">
              <a:buNone/>
            </a:pPr>
            <a:r>
              <a:rPr lang="en-US" sz="2000" b="1" dirty="0" err="1" smtClean="0"/>
              <a:t>Stateful</a:t>
            </a:r>
            <a:r>
              <a:rPr lang="en-US" sz="2000" b="1" dirty="0" smtClean="0"/>
              <a:t> </a:t>
            </a:r>
            <a:r>
              <a:rPr lang="en-US" sz="2000" b="1" dirty="0"/>
              <a:t>DHCP for IPv6</a:t>
            </a:r>
            <a:r>
              <a:rPr lang="en-US" sz="2000" dirty="0"/>
              <a:t>: IPv6 hosts can use </a:t>
            </a:r>
            <a:r>
              <a:rPr lang="en-US" sz="2000" dirty="0" err="1"/>
              <a:t>stateful</a:t>
            </a:r>
            <a:r>
              <a:rPr lang="en-US" sz="2000" dirty="0"/>
              <a:t> DHCP to learn and lease an IP address and corresponding </a:t>
            </a:r>
            <a:r>
              <a:rPr lang="en-US" sz="2000" dirty="0" smtClean="0"/>
              <a:t>prefix </a:t>
            </a:r>
            <a:r>
              <a:rPr lang="en-US" sz="2000" dirty="0"/>
              <a:t>length (mask), and the DNS IP address(</a:t>
            </a:r>
            <a:r>
              <a:rPr lang="en-US" sz="2000" dirty="0" err="1"/>
              <a:t>es</a:t>
            </a:r>
            <a:r>
              <a:rPr lang="en-US" sz="2000" dirty="0" smtClean="0"/>
              <a:t>), it is just like ipv4 DHCP, One </a:t>
            </a:r>
            <a:r>
              <a:rPr lang="en-US" sz="2000" dirty="0"/>
              <a:t>difference between DHCPv4 and </a:t>
            </a:r>
            <a:r>
              <a:rPr lang="en-US" sz="2000" dirty="0" err="1"/>
              <a:t>stateful</a:t>
            </a:r>
            <a:r>
              <a:rPr lang="en-US" sz="2000" dirty="0"/>
              <a:t> DHCPv6 is that IPv4 hosts send IP </a:t>
            </a:r>
            <a:r>
              <a:rPr lang="en-US" sz="2000" dirty="0" smtClean="0"/>
              <a:t>broadcasts </a:t>
            </a:r>
            <a:r>
              <a:rPr lang="en-US" sz="2000" dirty="0"/>
              <a:t>to find DHCP servers, whereas IPv6 hosts send IPv6 </a:t>
            </a:r>
            <a:r>
              <a:rPr lang="en-US" sz="2000" dirty="0" smtClean="0"/>
              <a:t>multicasts</a:t>
            </a:r>
            <a:r>
              <a:rPr lang="en-US" sz="2000" dirty="0"/>
              <a:t> at FF02::1:</a:t>
            </a:r>
            <a:r>
              <a:rPr lang="en-US" sz="2000" dirty="0" smtClean="0"/>
              <a:t>2, other difference, IPv6 does not give any default router.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4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</a:t>
            </a:r>
            <a:r>
              <a:rPr lang="en-US" dirty="0" err="1"/>
              <a:t>Autoconfiguration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Stateless </a:t>
            </a:r>
            <a:r>
              <a:rPr lang="en-US" dirty="0" err="1"/>
              <a:t>autoconfiguration</a:t>
            </a:r>
            <a:r>
              <a:rPr lang="en-US" dirty="0"/>
              <a:t> allows a host to automatically learn the key pieces of addressing information–prefix, host, and prefix length–plus the default router IP address and DNS IP addresses.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Step1:</a:t>
            </a:r>
            <a:r>
              <a:rPr lang="en-US" dirty="0" smtClean="0"/>
              <a:t>IPv6 </a:t>
            </a:r>
            <a:r>
              <a:rPr lang="en-US" dirty="0"/>
              <a:t>Neighbor Discovery Protocol (NDP), particularly the router </a:t>
            </a:r>
            <a:r>
              <a:rPr lang="en-US" dirty="0" smtClean="0"/>
              <a:t>solicitation and </a:t>
            </a:r>
            <a:r>
              <a:rPr lang="en-US" dirty="0"/>
              <a:t>router advertisement messages, to learn the prefix, prefix length, and </a:t>
            </a:r>
            <a:r>
              <a:rPr lang="en-US" dirty="0" smtClean="0"/>
              <a:t>default router.</a:t>
            </a:r>
          </a:p>
          <a:p>
            <a:pPr marL="0" indent="0">
              <a:buNone/>
            </a:pPr>
            <a:r>
              <a:rPr lang="en-US" b="1" dirty="0"/>
              <a:t>Step2:</a:t>
            </a:r>
            <a:r>
              <a:rPr lang="en-US" dirty="0"/>
              <a:t>Some math to derive the interface ID (host ID) portion of the IPv6 address, </a:t>
            </a:r>
            <a:r>
              <a:rPr lang="en-US" dirty="0" smtClean="0"/>
              <a:t>using </a:t>
            </a:r>
            <a:r>
              <a:rPr lang="en-US" dirty="0"/>
              <a:t>a format called EUI-</a:t>
            </a:r>
            <a:r>
              <a:rPr lang="en-US" dirty="0" smtClean="0"/>
              <a:t>64</a:t>
            </a:r>
          </a:p>
          <a:p>
            <a:pPr marL="0" indent="0">
              <a:buNone/>
            </a:pPr>
            <a:r>
              <a:rPr lang="en-US" b="1" dirty="0"/>
              <a:t>Step3:</a:t>
            </a:r>
            <a:r>
              <a:rPr lang="en-US" dirty="0"/>
              <a:t>Stateless DHCP to learn the DNS IPv6 addresses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Learning the Prefix/Length and Default Router with NDP </a:t>
            </a:r>
            <a:r>
              <a:rPr lang="en-US" b="1" dirty="0" smtClean="0"/>
              <a:t>Router Advertisements: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ICMPv6 messages called , Router solicitation (RS) is sent by computer at FF02::2 to find out all connected routers for default gateway IP and all known IPv6 prefix on link . </a:t>
            </a:r>
          </a:p>
          <a:p>
            <a:pPr marL="0" indent="0">
              <a:buNone/>
            </a:pPr>
            <a:r>
              <a:rPr lang="en-US" dirty="0" smtClean="0"/>
              <a:t>Router will use Router </a:t>
            </a:r>
            <a:r>
              <a:rPr lang="en-US" dirty="0"/>
              <a:t>A</a:t>
            </a:r>
            <a:r>
              <a:rPr lang="en-US" dirty="0" smtClean="0"/>
              <a:t>dvertisement (RA) at FF02::1 to reply to all nodes.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3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IPv6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All IPv6 multicast addresses begin with FF::/8 in other words, with FF as the first two digits, But most of the multicast addresses referenced in this chapter, begin with FF02::/16.</a:t>
            </a:r>
          </a:p>
          <a:p>
            <a:pPr marL="0" indent="0">
              <a:buNone/>
            </a:pPr>
            <a:r>
              <a:rPr lang="en-US" dirty="0" smtClean="0"/>
              <a:t>All IPv6 nodes on the link	FF02::1	</a:t>
            </a:r>
          </a:p>
          <a:p>
            <a:pPr marL="0" indent="0">
              <a:buNone/>
            </a:pPr>
            <a:r>
              <a:rPr lang="en-US" dirty="0" smtClean="0"/>
              <a:t>All IPv6 routers on the link	FF02::2</a:t>
            </a:r>
          </a:p>
          <a:p>
            <a:pPr marL="0" indent="0">
              <a:buNone/>
            </a:pPr>
            <a:r>
              <a:rPr lang="en-US" dirty="0" smtClean="0"/>
              <a:t>OSPF messages	                  FF02::5, FF02::6</a:t>
            </a:r>
          </a:p>
          <a:p>
            <a:pPr marL="0" indent="0">
              <a:buNone/>
            </a:pPr>
            <a:r>
              <a:rPr lang="en-US" dirty="0" smtClean="0"/>
              <a:t>RIP-2 messages	                  FF02::9</a:t>
            </a:r>
          </a:p>
          <a:p>
            <a:pPr marL="0" indent="0">
              <a:buNone/>
            </a:pPr>
            <a:r>
              <a:rPr lang="en-US" dirty="0" smtClean="0"/>
              <a:t>EIGRP messages	                  FF02::A</a:t>
            </a:r>
          </a:p>
          <a:p>
            <a:pPr marL="0" indent="0">
              <a:buNone/>
            </a:pPr>
            <a:r>
              <a:rPr lang="en-US" dirty="0" smtClean="0"/>
              <a:t>DHCP relay agents                    FF02::1:2</a:t>
            </a:r>
          </a:p>
          <a:p>
            <a:pPr marL="0" indent="0">
              <a:buNone/>
            </a:pPr>
            <a:r>
              <a:rPr lang="en-US" dirty="0" smtClean="0"/>
              <a:t>DHCP servers (site scope)	FF05::1:3</a:t>
            </a:r>
          </a:p>
          <a:p>
            <a:pPr marL="0" indent="0">
              <a:buNone/>
            </a:pPr>
            <a:r>
              <a:rPr lang="en-US" dirty="0" smtClean="0"/>
              <a:t>All NTP servers (site scope)	FF05::101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Layer </a:t>
            </a:r>
            <a:r>
              <a:rPr lang="en-US" b="1" dirty="0"/>
              <a:t>2 Addressing Mapping and Duplicate Address </a:t>
            </a:r>
            <a:r>
              <a:rPr lang="en-US" b="1" dirty="0" smtClean="0"/>
              <a:t>Detection:</a:t>
            </a:r>
          </a:p>
          <a:p>
            <a:pPr marL="0" indent="0">
              <a:buNone/>
            </a:pPr>
            <a:r>
              <a:rPr lang="en-US" dirty="0"/>
              <a:t>Neighbor Discovery Protocol for Layer 2 </a:t>
            </a:r>
            <a:r>
              <a:rPr lang="en-US" dirty="0" smtClean="0"/>
              <a:t>Mapping works just like IPv4 ARP, which is used to map mac  from IP address.</a:t>
            </a:r>
          </a:p>
          <a:p>
            <a:pPr marL="0" indent="0">
              <a:buNone/>
            </a:pPr>
            <a:r>
              <a:rPr lang="en-US" dirty="0" smtClean="0"/>
              <a:t>Host send Neighbor solicitation (NS) to at FF02::2 asking MAC address of data link.</a:t>
            </a:r>
          </a:p>
          <a:p>
            <a:pPr marL="0" indent="0">
              <a:buNone/>
            </a:pPr>
            <a:r>
              <a:rPr lang="en-US" dirty="0" smtClean="0"/>
              <a:t>Router replies  using Neighbor Advertisement (NA) and listing its MAC of data link.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Address Detection (DAD)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The purpose of this check is to prevent hosts from creating problems by trying </a:t>
            </a:r>
            <a:r>
              <a:rPr lang="en-US" dirty="0" smtClean="0"/>
              <a:t>to use </a:t>
            </a:r>
            <a:r>
              <a:rPr lang="en-US" dirty="0"/>
              <a:t>the same IPv6 address already used by some other host on the link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Process: </a:t>
            </a:r>
            <a:r>
              <a:rPr lang="en-US" dirty="0" smtClean="0"/>
              <a:t>A host </a:t>
            </a:r>
            <a:r>
              <a:rPr lang="en-US" dirty="0"/>
              <a:t>sends the NS message </a:t>
            </a:r>
            <a:r>
              <a:rPr lang="en-US" dirty="0" smtClean="0"/>
              <a:t>to the </a:t>
            </a:r>
            <a:r>
              <a:rPr lang="en-US" dirty="0"/>
              <a:t>solicited node </a:t>
            </a:r>
            <a:r>
              <a:rPr lang="en-US" dirty="0" smtClean="0"/>
              <a:t>on its own IPv6 </a:t>
            </a:r>
            <a:r>
              <a:rPr lang="en-US" dirty="0"/>
              <a:t>address. If some host sends </a:t>
            </a:r>
            <a:r>
              <a:rPr lang="en-US" dirty="0" smtClean="0"/>
              <a:t>a reply</a:t>
            </a:r>
            <a:r>
              <a:rPr lang="en-US" dirty="0"/>
              <a:t>, listing the same IPv6 address as the source address, the original host has found </a:t>
            </a:r>
            <a:r>
              <a:rPr lang="en-US" dirty="0" smtClean="0"/>
              <a:t>that a </a:t>
            </a:r>
            <a:r>
              <a:rPr lang="en-US" dirty="0"/>
              <a:t>duplicate address exists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Inverse Neighbor </a:t>
            </a:r>
            <a:r>
              <a:rPr lang="en-US" b="1" dirty="0" smtClean="0"/>
              <a:t>Discovery:</a:t>
            </a:r>
          </a:p>
          <a:p>
            <a:pPr marL="0" indent="0">
              <a:buNone/>
            </a:pPr>
            <a:r>
              <a:rPr lang="en-US" dirty="0"/>
              <a:t>On Frame Relay networks, and with some other WAN data link protocols, the order of discovery is </a:t>
            </a:r>
            <a:r>
              <a:rPr lang="en-US" dirty="0" smtClean="0"/>
              <a:t>reversed.</a:t>
            </a:r>
          </a:p>
          <a:p>
            <a:pPr marL="0" indent="0">
              <a:buNone/>
            </a:pPr>
            <a:r>
              <a:rPr lang="en-US" b="1" dirty="0"/>
              <a:t>Router IOS IPv6 Configuration Command Reference:</a:t>
            </a:r>
          </a:p>
          <a:p>
            <a:pPr marL="0" indent="0">
              <a:buNone/>
            </a:pPr>
            <a:r>
              <a:rPr lang="en-US" dirty="0"/>
              <a:t>1.ipv6 address address/length &gt; Static configuration of the entire IPv6 unicast address.</a:t>
            </a:r>
          </a:p>
          <a:p>
            <a:pPr marL="0" indent="0">
              <a:buNone/>
            </a:pPr>
            <a:r>
              <a:rPr lang="en-US" dirty="0"/>
              <a:t>2.ipv6 address prefix/lengtheui-64&gt; Static configuration of the first 64 address bits; the router derives the last 64 bits with EUI-64.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1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.ipv6 address </a:t>
            </a:r>
            <a:r>
              <a:rPr lang="en-US" dirty="0" err="1"/>
              <a:t>autoconfig</a:t>
            </a:r>
            <a:r>
              <a:rPr lang="en-US" dirty="0"/>
              <a:t> &gt;  Router uses stateless </a:t>
            </a:r>
            <a:r>
              <a:rPr lang="en-US" dirty="0" err="1"/>
              <a:t>autoconfig</a:t>
            </a:r>
            <a:r>
              <a:rPr lang="en-US" dirty="0"/>
              <a:t> to find address.</a:t>
            </a:r>
          </a:p>
          <a:p>
            <a:pPr marL="0" indent="0">
              <a:buNone/>
            </a:pPr>
            <a:r>
              <a:rPr lang="en-US" dirty="0"/>
              <a:t>4. ipv6 address </a:t>
            </a:r>
            <a:r>
              <a:rPr lang="en-US" dirty="0" err="1"/>
              <a:t>dhcp</a:t>
            </a:r>
            <a:r>
              <a:rPr lang="en-US" dirty="0"/>
              <a:t> &gt; Router uses </a:t>
            </a:r>
            <a:r>
              <a:rPr lang="en-US" dirty="0" err="1"/>
              <a:t>stateful</a:t>
            </a:r>
            <a:r>
              <a:rPr lang="en-US" dirty="0"/>
              <a:t> DHCP to find address.</a:t>
            </a:r>
          </a:p>
          <a:p>
            <a:pPr marL="0" indent="0">
              <a:buNone/>
            </a:pPr>
            <a:r>
              <a:rPr lang="en-US" dirty="0"/>
              <a:t>5. ipv6 unnumbered interface-type number &gt; Uses the same IPv6 unicast address as the referenced interface.</a:t>
            </a:r>
          </a:p>
          <a:p>
            <a:pPr marL="0" indent="0">
              <a:buNone/>
            </a:pPr>
            <a:r>
              <a:rPr lang="en-US" dirty="0"/>
              <a:t>6. ipv6 enable &gt; </a:t>
            </a:r>
            <a:r>
              <a:rPr lang="en-US" dirty="0" err="1"/>
              <a:t>Enaaddressbles</a:t>
            </a:r>
            <a:r>
              <a:rPr lang="en-US" dirty="0"/>
              <a:t> </a:t>
            </a:r>
            <a:r>
              <a:rPr lang="en-US" dirty="0"/>
              <a:t>IPv6 on the interface, but results in only a link </a:t>
            </a:r>
            <a:r>
              <a:rPr lang="en-US" dirty="0" smtClean="0"/>
              <a:t>local.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ipv6 </a:t>
            </a:r>
            <a:r>
              <a:rPr lang="en-US" dirty="0" smtClean="0"/>
              <a:t>address address link</a:t>
            </a:r>
            <a:r>
              <a:rPr lang="en-US" dirty="0"/>
              <a:t>-local &gt; Overrides the automatically created link local address. The configured value must conform to the FE80::/10 prefix.</a:t>
            </a:r>
          </a:p>
          <a:p>
            <a:pPr marL="0" indent="0">
              <a:buNone/>
            </a:pPr>
            <a:r>
              <a:rPr lang="en-US" dirty="0"/>
              <a:t>8. ipv6 </a:t>
            </a:r>
            <a:r>
              <a:rPr lang="en-US" dirty="0" smtClean="0"/>
              <a:t>address address</a:t>
            </a:r>
            <a:r>
              <a:rPr lang="en-US" dirty="0"/>
              <a:t>/</a:t>
            </a:r>
            <a:r>
              <a:rPr lang="en-US" dirty="0" smtClean="0"/>
              <a:t>length </a:t>
            </a:r>
            <a:r>
              <a:rPr lang="en-US" dirty="0" err="1" smtClean="0"/>
              <a:t>anycast</a:t>
            </a:r>
            <a:r>
              <a:rPr lang="en-US" dirty="0" smtClean="0"/>
              <a:t> </a:t>
            </a:r>
            <a:r>
              <a:rPr lang="en-US" dirty="0"/>
              <a:t>&gt; Designates that the unicast address is an </a:t>
            </a:r>
            <a:r>
              <a:rPr lang="en-US" dirty="0" err="1"/>
              <a:t>anycast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1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EIGRP uses five basic protocol messages to do its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1.Hello-</a:t>
            </a:r>
            <a:r>
              <a:rPr lang="en-US" dirty="0" smtClean="0"/>
              <a:t>Neighbor ID, As number, Subnet information, K Values, Timers, Authentication, </a:t>
            </a:r>
          </a:p>
          <a:p>
            <a:pPr marL="0" indent="0">
              <a:buNone/>
            </a:pPr>
            <a:r>
              <a:rPr lang="en-US" b="1" dirty="0" smtClean="0"/>
              <a:t>2.Update-</a:t>
            </a:r>
            <a:r>
              <a:rPr lang="en-US" dirty="0" smtClean="0"/>
              <a:t>Contains following </a:t>
            </a:r>
            <a:r>
              <a:rPr lang="en-US" dirty="0" err="1" smtClean="0"/>
              <a:t>informations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Prefix, </a:t>
            </a:r>
          </a:p>
          <a:p>
            <a:r>
              <a:rPr lang="en-US" dirty="0" smtClean="0"/>
              <a:t>Prefix length,</a:t>
            </a:r>
          </a:p>
          <a:p>
            <a:r>
              <a:rPr lang="en-US" dirty="0" smtClean="0"/>
              <a:t>Metric components (Bandwidth, delay, load, reliability), </a:t>
            </a:r>
          </a:p>
          <a:p>
            <a:r>
              <a:rPr lang="en-US" dirty="0" smtClean="0"/>
              <a:t>Non metric items: MTU, Hop count</a:t>
            </a:r>
          </a:p>
          <a:p>
            <a:pPr marL="0" indent="0">
              <a:buNone/>
            </a:pPr>
            <a:r>
              <a:rPr lang="en-US" b="1" dirty="0" smtClean="0"/>
              <a:t>3.Query-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4.Reply, </a:t>
            </a:r>
          </a:p>
          <a:p>
            <a:pPr marL="0" indent="0">
              <a:buNone/>
            </a:pPr>
            <a:r>
              <a:rPr lang="en-US" b="1" dirty="0" smtClean="0"/>
              <a:t>5.Ack.</a:t>
            </a:r>
          </a:p>
          <a:p>
            <a:pPr marL="0" indent="0">
              <a:buNone/>
            </a:pPr>
            <a:r>
              <a:rPr lang="en-US" dirty="0" smtClean="0"/>
              <a:t>EIGRP uses two messages as part of the topology data exchange process: Update and Ack.</a:t>
            </a:r>
          </a:p>
          <a:p>
            <a:pPr marL="0" indent="0">
              <a:buNone/>
            </a:pPr>
            <a:r>
              <a:rPr lang="en-US" b="1" dirty="0" smtClean="0"/>
              <a:t>EIGRP Metric Tuning-</a:t>
            </a:r>
            <a:r>
              <a:rPr lang="en-US" dirty="0" smtClean="0"/>
              <a:t>EIGRP metrics can be changed using several methods: setting interface bandwidth, setting</a:t>
            </a:r>
            <a:r>
              <a:rPr lang="en-US" dirty="0"/>
              <a:t> </a:t>
            </a:r>
            <a:r>
              <a:rPr lang="en-US" dirty="0" smtClean="0"/>
              <a:t>interface delay, changing the metric calculation formula by configuring k-values, and even</a:t>
            </a:r>
            <a:r>
              <a:rPr lang="en-US" dirty="0"/>
              <a:t> </a:t>
            </a:r>
            <a:r>
              <a:rPr lang="en-US" dirty="0" smtClean="0"/>
              <a:t>by adding to the calculated metric using offset-lists.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0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Offset Lists-</a:t>
            </a:r>
          </a:p>
          <a:p>
            <a:pPr marL="0" indent="0">
              <a:buNone/>
            </a:pPr>
            <a:r>
              <a:rPr lang="en-US" dirty="0" smtClean="0"/>
              <a:t>An Offset List can perform the following functions:</a:t>
            </a:r>
          </a:p>
          <a:p>
            <a:r>
              <a:rPr lang="en-US" dirty="0" smtClean="0"/>
              <a:t>Match prefixes/prefix lengths using an IP ACL, so that the offset is applied only to</a:t>
            </a:r>
            <a:r>
              <a:rPr lang="en-US" dirty="0"/>
              <a:t> </a:t>
            </a:r>
            <a:r>
              <a:rPr lang="en-US" dirty="0" smtClean="0"/>
              <a:t>routes matched by the ACL with a permit clause.</a:t>
            </a:r>
          </a:p>
          <a:p>
            <a:r>
              <a:rPr lang="en-US" dirty="0" smtClean="0"/>
              <a:t>Match the direction of the Update message, either sent (out) or received (in)</a:t>
            </a:r>
          </a:p>
          <a:p>
            <a:r>
              <a:rPr lang="en-US" dirty="0" smtClean="0"/>
              <a:t>Match the interface on which the Update is sent or received.</a:t>
            </a:r>
          </a:p>
          <a:p>
            <a:r>
              <a:rPr lang="en-US" dirty="0" smtClean="0"/>
              <a:t>Set the integer metric added to the calculation for both the FD and RD calculations for the route.</a:t>
            </a:r>
          </a:p>
          <a:p>
            <a:pPr marL="0" indent="0">
              <a:buNone/>
            </a:pPr>
            <a:r>
              <a:rPr lang="en-US" b="1" dirty="0" smtClean="0"/>
              <a:t>Command-</a:t>
            </a:r>
          </a:p>
          <a:p>
            <a:pPr marL="0" indent="0">
              <a:buNone/>
            </a:pPr>
            <a:r>
              <a:rPr lang="en-US" dirty="0" smtClean="0"/>
              <a:t>WAN1(</a:t>
            </a:r>
            <a:r>
              <a:rPr lang="en-US" dirty="0" err="1" smtClean="0"/>
              <a:t>config</a:t>
            </a:r>
            <a:r>
              <a:rPr lang="en-US" dirty="0" smtClean="0"/>
              <a:t>)#access-list 11 permit 10.11.1.0</a:t>
            </a:r>
          </a:p>
          <a:p>
            <a:pPr marL="0" indent="0">
              <a:buNone/>
            </a:pPr>
            <a:r>
              <a:rPr lang="en-US" dirty="0" smtClean="0"/>
              <a:t>WAN1(</a:t>
            </a:r>
            <a:r>
              <a:rPr lang="en-US" dirty="0" err="1" smtClean="0"/>
              <a:t>config</a:t>
            </a:r>
            <a:r>
              <a:rPr lang="en-US" dirty="0" smtClean="0"/>
              <a:t>)#router </a:t>
            </a:r>
            <a:r>
              <a:rPr lang="en-US" dirty="0" err="1" smtClean="0"/>
              <a:t>eigrp</a:t>
            </a:r>
            <a:r>
              <a:rPr lang="en-US" dirty="0" smtClean="0"/>
              <a:t> 1</a:t>
            </a:r>
          </a:p>
          <a:p>
            <a:pPr marL="0" indent="0">
              <a:buNone/>
            </a:pPr>
            <a:r>
              <a:rPr lang="en-US" dirty="0" smtClean="0"/>
              <a:t>WAN1(</a:t>
            </a:r>
            <a:r>
              <a:rPr lang="en-US" dirty="0" err="1" smtClean="0"/>
              <a:t>config</a:t>
            </a:r>
            <a:r>
              <a:rPr lang="en-US" dirty="0" smtClean="0"/>
              <a:t>-router)#offset-list 11 in 3 Serial0/0/0.1</a:t>
            </a:r>
          </a:p>
          <a:p>
            <a:pPr marL="0" indent="0">
              <a:buNone/>
            </a:pPr>
            <a:r>
              <a:rPr lang="en-US" dirty="0" smtClean="0"/>
              <a:t>Converging by Going Active:</a:t>
            </a:r>
          </a:p>
        </p:txBody>
      </p:sp>
    </p:spTree>
    <p:extLst>
      <p:ext uri="{BB962C8B-B14F-4D97-AF65-F5344CB8AC3E}">
        <p14:creationId xmlns:p14="http://schemas.microsoft.com/office/powerpoint/2010/main" val="22079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Converging by Going Active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EIGRP loses a route and there is no feasible successor the route will go from </a:t>
            </a:r>
            <a:r>
              <a:rPr lang="en-US" b="1" dirty="0" smtClean="0"/>
              <a:t>passive</a:t>
            </a:r>
            <a:r>
              <a:rPr lang="en-US" dirty="0" smtClean="0"/>
              <a:t> to </a:t>
            </a:r>
            <a:r>
              <a:rPr lang="en-US" b="1" dirty="0" smtClean="0"/>
              <a:t>active</a:t>
            </a:r>
            <a:r>
              <a:rPr lang="en-US" dirty="0" smtClean="0"/>
              <a:t> and the router starts sending queries to its neighbors.</a:t>
            </a:r>
          </a:p>
          <a:p>
            <a:pPr marL="0" indent="0">
              <a:buNone/>
            </a:pPr>
            <a:r>
              <a:rPr lang="en-US" dirty="0" smtClean="0"/>
              <a:t>EIGRP sends queries on all interfaces except the interface of the successor.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 can be resolved using either Summarization and Stub.</a:t>
            </a:r>
          </a:p>
        </p:txBody>
      </p:sp>
    </p:spTree>
    <p:extLst>
      <p:ext uri="{BB962C8B-B14F-4D97-AF65-F5344CB8AC3E}">
        <p14:creationId xmlns:p14="http://schemas.microsoft.com/office/powerpoint/2010/main" val="125253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5:OSPF Overview and neighbor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OSPF Link State </a:t>
            </a:r>
            <a:r>
              <a:rPr lang="en-US" dirty="0" err="1"/>
              <a:t>Concepts:OSPF</a:t>
            </a:r>
            <a:r>
              <a:rPr lang="en-US" dirty="0"/>
              <a:t> uses link state (LS) logic, which can be broken into three major branches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neighbor </a:t>
            </a:r>
            <a:r>
              <a:rPr lang="en-US" dirty="0" smtClean="0"/>
              <a:t>discovery:</a:t>
            </a:r>
          </a:p>
          <a:p>
            <a:pPr marL="0" indent="0">
              <a:buNone/>
            </a:pPr>
            <a:r>
              <a:rPr lang="en-US" dirty="0"/>
              <a:t>topology database </a:t>
            </a:r>
            <a:r>
              <a:rPr lang="en-US" dirty="0" smtClean="0"/>
              <a:t>exchange: sometimes </a:t>
            </a:r>
            <a:r>
              <a:rPr lang="en-US" dirty="0"/>
              <a:t>called its link state database (LSDB).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route computation:</a:t>
            </a:r>
          </a:p>
          <a:p>
            <a:pPr marL="0" indent="0">
              <a:buNone/>
            </a:pPr>
            <a:r>
              <a:rPr lang="en-US" b="1" dirty="0"/>
              <a:t>Commonly Used OSPF </a:t>
            </a:r>
            <a:r>
              <a:rPr lang="en-US" b="1" dirty="0" smtClean="0"/>
              <a:t>Terms:</a:t>
            </a:r>
          </a:p>
          <a:p>
            <a:pPr marL="0" indent="0">
              <a:buNone/>
            </a:pPr>
            <a:r>
              <a:rPr lang="en-US" b="1" dirty="0"/>
              <a:t>Link state database</a:t>
            </a:r>
            <a:r>
              <a:rPr lang="en-US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data structure held by an OSPF router for the </a:t>
            </a:r>
            <a:r>
              <a:rPr lang="en-US" dirty="0" smtClean="0"/>
              <a:t>purpose </a:t>
            </a:r>
            <a:r>
              <a:rPr lang="en-US" dirty="0"/>
              <a:t>of storing topology 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Shortest Path First (SPF)</a:t>
            </a:r>
            <a:r>
              <a:rPr lang="en-US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analysis determines the best (lowest cost) </a:t>
            </a:r>
            <a:r>
              <a:rPr lang="en-US" dirty="0" smtClean="0"/>
              <a:t>route or </a:t>
            </a:r>
            <a:r>
              <a:rPr lang="en-US" dirty="0"/>
              <a:t>each prefix/length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Link State Update (LSU): </a:t>
            </a:r>
            <a:r>
              <a:rPr lang="en-US" dirty="0"/>
              <a:t>The name of the OSPF packet that holds the </a:t>
            </a:r>
            <a:r>
              <a:rPr lang="en-US" dirty="0" smtClean="0"/>
              <a:t>detailed topology </a:t>
            </a:r>
            <a:r>
              <a:rPr lang="en-US" dirty="0"/>
              <a:t>information, specifically </a:t>
            </a:r>
            <a:r>
              <a:rPr lang="en-US" dirty="0" smtClean="0"/>
              <a:t>LSAs</a:t>
            </a:r>
          </a:p>
          <a:p>
            <a:pPr marL="0" indent="0">
              <a:buNone/>
            </a:pPr>
            <a:r>
              <a:rPr lang="en-US" b="1" dirty="0"/>
              <a:t>Link State </a:t>
            </a:r>
            <a:r>
              <a:rPr lang="en-US" b="1" dirty="0" err="1" smtClean="0"/>
              <a:t>Advertisemen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dirty="0"/>
              <a:t>it is an OSPF data packet </a:t>
            </a:r>
            <a:r>
              <a:rPr lang="en-US" dirty="0" smtClean="0"/>
              <a:t> containing </a:t>
            </a:r>
            <a:r>
              <a:rPr lang="en-US" dirty="0"/>
              <a:t>link-state and routing information that’s shared among OSPF routers. to advertise the routing update to neighbor </a:t>
            </a:r>
            <a:r>
              <a:rPr lang="en-US" dirty="0" smtClean="0"/>
              <a:t>routers</a:t>
            </a:r>
          </a:p>
          <a:p>
            <a:pPr marL="0" indent="0">
              <a:buNone/>
            </a:pPr>
            <a:r>
              <a:rPr lang="en-US" dirty="0"/>
              <a:t>Area border Router (ABR):A router that has interfaces connected to at least two </a:t>
            </a:r>
            <a:r>
              <a:rPr lang="en-US" dirty="0" smtClean="0"/>
              <a:t>different </a:t>
            </a:r>
            <a:r>
              <a:rPr lang="en-US" dirty="0"/>
              <a:t>OSPF areas, including the backbone area. </a:t>
            </a:r>
          </a:p>
        </p:txBody>
      </p:sp>
    </p:spTree>
    <p:extLst>
      <p:ext uri="{BB962C8B-B14F-4D97-AF65-F5344CB8AC3E}">
        <p14:creationId xmlns:p14="http://schemas.microsoft.com/office/powerpoint/2010/main" val="208725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66108</TotalTime>
  <Words>5383</Words>
  <Application>Microsoft Macintosh PowerPoint</Application>
  <PresentationFormat>On-screen Show (4:3)</PresentationFormat>
  <Paragraphs>487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Chapter 2:EIGRP</vt:lpstr>
      <vt:lpstr>EIGRP Protocol continued</vt:lpstr>
      <vt:lpstr>EIGRP Protocol continued</vt:lpstr>
      <vt:lpstr>EIGRP Protocol continued</vt:lpstr>
      <vt:lpstr>EIGRP Protocol continued</vt:lpstr>
      <vt:lpstr>EIGRP uses five basic protocol messages to do its work:</vt:lpstr>
      <vt:lpstr>PowerPoint Presentation</vt:lpstr>
      <vt:lpstr>Converging by Going Active </vt:lpstr>
      <vt:lpstr>Chapter 5:OSPF Overview and neighbor relationship</vt:lpstr>
      <vt:lpstr>Continued</vt:lpstr>
      <vt:lpstr>OSPF Continued</vt:lpstr>
      <vt:lpstr>OSPF Terminology</vt:lpstr>
      <vt:lpstr>Hello Packet: </vt:lpstr>
      <vt:lpstr>OSPF Authentication</vt:lpstr>
      <vt:lpstr>OSPF Network Types</vt:lpstr>
      <vt:lpstr>OSPF LSA Types</vt:lpstr>
      <vt:lpstr>OSPF Message Types and Functions</vt:lpstr>
      <vt:lpstr>OSPF Neighbor State Reference</vt:lpstr>
      <vt:lpstr>OSPF route summarization, filtering and default routing</vt:lpstr>
      <vt:lpstr>Route Summarization</vt:lpstr>
      <vt:lpstr>Introducing Stubby Area Types : Stub</vt:lpstr>
      <vt:lpstr>Totally Stubby</vt:lpstr>
      <vt:lpstr>The Not-So-Stubby Area (NSSA)</vt:lpstr>
      <vt:lpstr>Virtual Links</vt:lpstr>
      <vt:lpstr>Chapter: BGP</vt:lpstr>
      <vt:lpstr>Requirements for Forming eBGP Neighborship</vt:lpstr>
      <vt:lpstr>BGP Message Types</vt:lpstr>
      <vt:lpstr>Commands:</vt:lpstr>
      <vt:lpstr>Design Goals for Inter domain Routing </vt:lpstr>
      <vt:lpstr>Why BGP</vt:lpstr>
      <vt:lpstr>BGP Characteristics  </vt:lpstr>
      <vt:lpstr>Characteristics Continued</vt:lpstr>
      <vt:lpstr>BGP Limitations  </vt:lpstr>
      <vt:lpstr>BGP Path Attributes  </vt:lpstr>
      <vt:lpstr>Mandatory WellKnown BGPA ttributes  </vt:lpstr>
      <vt:lpstr>Optional BGP Attributes  </vt:lpstr>
      <vt:lpstr>AS-Path Attribute  </vt:lpstr>
      <vt:lpstr>Example</vt:lpstr>
      <vt:lpstr>Next-Hop Attribute  </vt:lpstr>
      <vt:lpstr>Example</vt:lpstr>
      <vt:lpstr>BGP Neighbor Discovery  </vt:lpstr>
      <vt:lpstr>BGP Session</vt:lpstr>
      <vt:lpstr>Establishing a BGP Session  </vt:lpstr>
      <vt:lpstr>BGP Route Selection Criteria  </vt:lpstr>
      <vt:lpstr>Chapter16: IPV6</vt:lpstr>
      <vt:lpstr>conventions </vt:lpstr>
      <vt:lpstr>IPv6 Continued</vt:lpstr>
      <vt:lpstr>Categories of addresses,</vt:lpstr>
      <vt:lpstr>IPv6 Continued</vt:lpstr>
      <vt:lpstr>IPv6 Continued</vt:lpstr>
      <vt:lpstr>Stateless Autoconfiguration</vt:lpstr>
      <vt:lpstr>Multicast IPv6 address</vt:lpstr>
      <vt:lpstr>Duplicate Address Detection (DAD)</vt:lpstr>
      <vt:lpstr>Commands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EIGRP</dc:title>
  <dc:creator>rapariha</dc:creator>
  <cp:lastModifiedBy>rapariha</cp:lastModifiedBy>
  <cp:revision>99</cp:revision>
  <dcterms:created xsi:type="dcterms:W3CDTF">2014-05-15T04:34:09Z</dcterms:created>
  <dcterms:modified xsi:type="dcterms:W3CDTF">2014-09-06T11:03:17Z</dcterms:modified>
</cp:coreProperties>
</file>